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A8A66FB-4BD2-4967-B20E-235A8D6DACE4}"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4081349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A8A66FB-4BD2-4967-B20E-235A8D6DACE4}"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95609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A8A66FB-4BD2-4967-B20E-235A8D6DACE4}"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197760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A8A66FB-4BD2-4967-B20E-235A8D6DACE4}"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316641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8A66FB-4BD2-4967-B20E-235A8D6DACE4}"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295725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A8A66FB-4BD2-4967-B20E-235A8D6DACE4}" type="datetimeFigureOut">
              <a:rPr lang="en-CA" smtClean="0"/>
              <a:t>12/05/2015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172695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A8A66FB-4BD2-4967-B20E-235A8D6DACE4}" type="datetimeFigureOut">
              <a:rPr lang="en-CA" smtClean="0"/>
              <a:t>12/05/2015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50898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A8A66FB-4BD2-4967-B20E-235A8D6DACE4}" type="datetimeFigureOut">
              <a:rPr lang="en-CA" smtClean="0"/>
              <a:t>12/05/2015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27525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A66FB-4BD2-4967-B20E-235A8D6DACE4}" type="datetimeFigureOut">
              <a:rPr lang="en-CA" smtClean="0"/>
              <a:t>12/05/2015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104449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A66FB-4BD2-4967-B20E-235A8D6DACE4}" type="datetimeFigureOut">
              <a:rPr lang="en-CA" smtClean="0"/>
              <a:t>12/05/2015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39117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A66FB-4BD2-4967-B20E-235A8D6DACE4}" type="datetimeFigureOut">
              <a:rPr lang="en-CA" smtClean="0"/>
              <a:t>12/05/2015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56C982C-42C9-46B4-80F2-2181CF9BBDF3}" type="slidenum">
              <a:rPr lang="en-CA" smtClean="0"/>
              <a:t>‹#›</a:t>
            </a:fld>
            <a:endParaRPr lang="en-CA"/>
          </a:p>
        </p:txBody>
      </p:sp>
    </p:spTree>
    <p:extLst>
      <p:ext uri="{BB962C8B-B14F-4D97-AF65-F5344CB8AC3E}">
        <p14:creationId xmlns:p14="http://schemas.microsoft.com/office/powerpoint/2010/main" val="151733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A66FB-4BD2-4967-B20E-235A8D6DACE4}" type="datetimeFigureOut">
              <a:rPr lang="en-CA" smtClean="0"/>
              <a:t>12/05/2015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C982C-42C9-46B4-80F2-2181CF9BBDF3}" type="slidenum">
              <a:rPr lang="en-CA" smtClean="0"/>
              <a:t>‹#›</a:t>
            </a:fld>
            <a:endParaRPr lang="en-CA"/>
          </a:p>
        </p:txBody>
      </p:sp>
    </p:spTree>
    <p:extLst>
      <p:ext uri="{BB962C8B-B14F-4D97-AF65-F5344CB8AC3E}">
        <p14:creationId xmlns:p14="http://schemas.microsoft.com/office/powerpoint/2010/main" val="2161767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solidFill>
                  <a:schemeClr val="accent6">
                    <a:lumMod val="75000"/>
                  </a:schemeClr>
                </a:solidFill>
                <a:latin typeface="Britannic Bold" panose="020B0903060703020204" pitchFamily="34" charset="0"/>
              </a:rPr>
              <a:t>Persuasive Techniques</a:t>
            </a:r>
            <a:endParaRPr lang="en-CA" b="1" dirty="0">
              <a:solidFill>
                <a:schemeClr val="accent6">
                  <a:lumMod val="75000"/>
                </a:schemeClr>
              </a:solidFill>
              <a:latin typeface="Britannic Bold" panose="020B0903060703020204" pitchFamily="34" charset="0"/>
            </a:endParaRPr>
          </a:p>
        </p:txBody>
      </p:sp>
      <p:sp>
        <p:nvSpPr>
          <p:cNvPr id="3" name="Subtitle 2"/>
          <p:cNvSpPr>
            <a:spLocks noGrp="1"/>
          </p:cNvSpPr>
          <p:nvPr>
            <p:ph type="subTitle" idx="1"/>
          </p:nvPr>
        </p:nvSpPr>
        <p:spPr>
          <a:xfrm>
            <a:off x="1371600" y="3645024"/>
            <a:ext cx="6400800" cy="1993776"/>
          </a:xfrm>
        </p:spPr>
        <p:txBody>
          <a:bodyPr>
            <a:normAutofit/>
          </a:bodyPr>
          <a:lstStyle/>
          <a:p>
            <a:r>
              <a:rPr lang="en-CA" b="1" i="1" dirty="0" smtClean="0">
                <a:solidFill>
                  <a:schemeClr val="accent5">
                    <a:lumMod val="50000"/>
                  </a:schemeClr>
                </a:solidFill>
              </a:rPr>
              <a:t>Crafting Powerful Speeches </a:t>
            </a:r>
          </a:p>
          <a:p>
            <a:endParaRPr lang="en-CA" b="1" i="1" dirty="0">
              <a:solidFill>
                <a:schemeClr val="accent5">
                  <a:lumMod val="50000"/>
                </a:schemeClr>
              </a:solidFill>
            </a:endParaRPr>
          </a:p>
          <a:p>
            <a:r>
              <a:rPr lang="en-CA" sz="2200" b="1" i="1" dirty="0" smtClean="0">
                <a:solidFill>
                  <a:schemeClr val="accent4">
                    <a:lumMod val="50000"/>
                  </a:schemeClr>
                </a:solidFill>
              </a:rPr>
              <a:t>Grade 11 SUP English</a:t>
            </a:r>
          </a:p>
          <a:p>
            <a:r>
              <a:rPr lang="en-CA" sz="2200" b="1" i="1" dirty="0" smtClean="0">
                <a:solidFill>
                  <a:schemeClr val="accent4">
                    <a:lumMod val="50000"/>
                  </a:schemeClr>
                </a:solidFill>
              </a:rPr>
              <a:t>Ms. Dennis/DMCI</a:t>
            </a:r>
            <a:endParaRPr lang="en-CA" sz="2200" b="1" i="1" dirty="0">
              <a:solidFill>
                <a:schemeClr val="accent4">
                  <a:lumMod val="50000"/>
                </a:schemeClr>
              </a:solidFill>
            </a:endParaRPr>
          </a:p>
        </p:txBody>
      </p:sp>
    </p:spTree>
    <p:extLst>
      <p:ext uri="{BB962C8B-B14F-4D97-AF65-F5344CB8AC3E}">
        <p14:creationId xmlns:p14="http://schemas.microsoft.com/office/powerpoint/2010/main" val="2233232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1120" y="476672"/>
            <a:ext cx="8287344" cy="5509200"/>
          </a:xfrm>
          <a:prstGeom prst="rect">
            <a:avLst/>
          </a:prstGeom>
          <a:noFill/>
          <a:ln w="57150">
            <a:solidFill>
              <a:srgbClr val="002060"/>
            </a:solidFill>
          </a:ln>
        </p:spPr>
        <p:txBody>
          <a:bodyPr wrap="square" rtlCol="0">
            <a:spAutoFit/>
          </a:bodyPr>
          <a:lstStyle/>
          <a:p>
            <a:r>
              <a:rPr lang="en-CA" sz="4400" b="1" dirty="0" smtClean="0">
                <a:solidFill>
                  <a:schemeClr val="accent1">
                    <a:lumMod val="75000"/>
                  </a:schemeClr>
                </a:solidFill>
              </a:rPr>
              <a:t>P</a:t>
            </a:r>
            <a:r>
              <a:rPr lang="en-CA" sz="3600" dirty="0" smtClean="0">
                <a:solidFill>
                  <a:schemeClr val="accent1">
                    <a:lumMod val="75000"/>
                  </a:schemeClr>
                </a:solidFill>
              </a:rPr>
              <a:t>ower of three</a:t>
            </a:r>
          </a:p>
          <a:p>
            <a:r>
              <a:rPr lang="en-CA" sz="4400" b="1" dirty="0" smtClean="0">
                <a:solidFill>
                  <a:schemeClr val="accent1">
                    <a:lumMod val="75000"/>
                  </a:schemeClr>
                </a:solidFill>
              </a:rPr>
              <a:t>E</a:t>
            </a:r>
            <a:r>
              <a:rPr lang="en-CA" sz="3600" dirty="0" smtClean="0">
                <a:solidFill>
                  <a:schemeClr val="accent1">
                    <a:lumMod val="75000"/>
                  </a:schemeClr>
                </a:solidFill>
              </a:rPr>
              <a:t>motive language</a:t>
            </a:r>
          </a:p>
          <a:p>
            <a:r>
              <a:rPr lang="en-CA" sz="4400" b="1" dirty="0" smtClean="0">
                <a:solidFill>
                  <a:schemeClr val="accent1">
                    <a:lumMod val="75000"/>
                  </a:schemeClr>
                </a:solidFill>
              </a:rPr>
              <a:t>R</a:t>
            </a:r>
            <a:r>
              <a:rPr lang="en-CA" sz="3600" dirty="0" smtClean="0">
                <a:solidFill>
                  <a:schemeClr val="accent1">
                    <a:lumMod val="75000"/>
                  </a:schemeClr>
                </a:solidFill>
              </a:rPr>
              <a:t>hetorical questions</a:t>
            </a:r>
          </a:p>
          <a:p>
            <a:r>
              <a:rPr lang="en-CA" sz="4400" b="1" dirty="0" smtClean="0">
                <a:solidFill>
                  <a:schemeClr val="accent1">
                    <a:lumMod val="75000"/>
                  </a:schemeClr>
                </a:solidFill>
              </a:rPr>
              <a:t>S</a:t>
            </a:r>
            <a:r>
              <a:rPr lang="en-CA" sz="3600" dirty="0" smtClean="0">
                <a:solidFill>
                  <a:schemeClr val="accent1">
                    <a:lumMod val="75000"/>
                  </a:schemeClr>
                </a:solidFill>
              </a:rPr>
              <a:t>ay again</a:t>
            </a:r>
          </a:p>
          <a:p>
            <a:r>
              <a:rPr lang="en-CA" sz="4400" b="1" dirty="0" smtClean="0">
                <a:solidFill>
                  <a:schemeClr val="accent1">
                    <a:lumMod val="75000"/>
                  </a:schemeClr>
                </a:solidFill>
              </a:rPr>
              <a:t>U</a:t>
            </a:r>
            <a:r>
              <a:rPr lang="en-CA" sz="3600" dirty="0" smtClean="0">
                <a:solidFill>
                  <a:schemeClr val="accent1">
                    <a:lumMod val="75000"/>
                  </a:schemeClr>
                </a:solidFill>
              </a:rPr>
              <a:t>ndermine opposing views</a:t>
            </a:r>
          </a:p>
          <a:p>
            <a:r>
              <a:rPr lang="en-CA" sz="4400" b="1" dirty="0" smtClean="0">
                <a:solidFill>
                  <a:schemeClr val="accent1">
                    <a:lumMod val="75000"/>
                  </a:schemeClr>
                </a:solidFill>
              </a:rPr>
              <a:t>A</a:t>
            </a:r>
            <a:r>
              <a:rPr lang="en-CA" sz="3600" dirty="0" smtClean="0">
                <a:solidFill>
                  <a:schemeClr val="accent1">
                    <a:lumMod val="75000"/>
                  </a:schemeClr>
                </a:solidFill>
              </a:rPr>
              <a:t>necdote</a:t>
            </a:r>
          </a:p>
          <a:p>
            <a:r>
              <a:rPr lang="en-CA" sz="4400" b="1" dirty="0" smtClean="0">
                <a:solidFill>
                  <a:schemeClr val="accent1">
                    <a:lumMod val="75000"/>
                  </a:schemeClr>
                </a:solidFill>
              </a:rPr>
              <a:t>D</a:t>
            </a:r>
            <a:r>
              <a:rPr lang="en-CA" sz="3600" dirty="0" smtClean="0">
                <a:solidFill>
                  <a:schemeClr val="accent1">
                    <a:lumMod val="75000"/>
                  </a:schemeClr>
                </a:solidFill>
              </a:rPr>
              <a:t>irect address</a:t>
            </a:r>
          </a:p>
          <a:p>
            <a:r>
              <a:rPr lang="en-CA" sz="4400" b="1" dirty="0" smtClean="0">
                <a:solidFill>
                  <a:schemeClr val="accent1">
                    <a:lumMod val="75000"/>
                  </a:schemeClr>
                </a:solidFill>
              </a:rPr>
              <a:t>E</a:t>
            </a:r>
            <a:r>
              <a:rPr lang="en-CA" sz="3600" dirty="0" smtClean="0">
                <a:solidFill>
                  <a:schemeClr val="accent1">
                    <a:lumMod val="75000"/>
                  </a:schemeClr>
                </a:solidFill>
              </a:rPr>
              <a:t>xaggeration</a:t>
            </a:r>
            <a:endParaRPr lang="en-CA" sz="3600" dirty="0">
              <a:solidFill>
                <a:schemeClr val="accent1">
                  <a:lumMod val="75000"/>
                </a:schemeClr>
              </a:solidFill>
            </a:endParaRPr>
          </a:p>
        </p:txBody>
      </p:sp>
    </p:spTree>
    <p:extLst>
      <p:ext uri="{BB962C8B-B14F-4D97-AF65-F5344CB8AC3E}">
        <p14:creationId xmlns:p14="http://schemas.microsoft.com/office/powerpoint/2010/main" val="315434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1"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25000"/>
                  </a:schemeClr>
                </a:solidFill>
                <a:latin typeface="Aharoni" panose="02010803020104030203" pitchFamily="2" charset="-79"/>
                <a:cs typeface="Aharoni" panose="02010803020104030203" pitchFamily="2" charset="-79"/>
              </a:rPr>
              <a:t>Power of Three</a:t>
            </a:r>
            <a:endParaRPr lang="en-CA" b="1" dirty="0">
              <a:solidFill>
                <a:schemeClr val="bg2">
                  <a:lumMod val="2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CA" dirty="0"/>
              <a:t>A good presentation technique is the rule of three</a:t>
            </a:r>
            <a:r>
              <a:rPr lang="en-CA" dirty="0" smtClean="0"/>
              <a:t>.</a:t>
            </a:r>
          </a:p>
          <a:p>
            <a:endParaRPr lang="en-CA" dirty="0"/>
          </a:p>
          <a:p>
            <a:r>
              <a:rPr lang="en-CA" dirty="0"/>
              <a:t>The rule of three is based on the technique that people tend to remember three things. In </a:t>
            </a:r>
            <a:r>
              <a:rPr lang="en-CA" dirty="0" smtClean="0"/>
              <a:t>oratory (speeches)it </a:t>
            </a:r>
            <a:r>
              <a:rPr lang="en-CA" dirty="0"/>
              <a:t>comes up all the time.</a:t>
            </a:r>
          </a:p>
          <a:p>
            <a:endParaRPr lang="en-CA" dirty="0"/>
          </a:p>
        </p:txBody>
      </p:sp>
    </p:spTree>
    <p:extLst>
      <p:ext uri="{BB962C8B-B14F-4D97-AF65-F5344CB8AC3E}">
        <p14:creationId xmlns:p14="http://schemas.microsoft.com/office/powerpoint/2010/main" val="3484320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25000"/>
                  </a:schemeClr>
                </a:solidFill>
                <a:latin typeface="Aharoni" panose="02010803020104030203" pitchFamily="2" charset="-79"/>
                <a:cs typeface="Aharoni" panose="02010803020104030203" pitchFamily="2" charset="-79"/>
              </a:rPr>
              <a:t>Emotive Language</a:t>
            </a:r>
            <a:endParaRPr lang="en-CA" b="1" dirty="0">
              <a:solidFill>
                <a:schemeClr val="bg2">
                  <a:lumMod val="2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CA" dirty="0" smtClean="0"/>
              <a:t>A powerful speech leaves the audience feeling something.</a:t>
            </a:r>
          </a:p>
          <a:p>
            <a:pPr marL="0" indent="0">
              <a:buNone/>
            </a:pPr>
            <a:endParaRPr lang="en-CA" dirty="0" smtClean="0"/>
          </a:p>
          <a:p>
            <a:r>
              <a:rPr lang="en-CA" dirty="0" smtClean="0"/>
              <a:t>You want to touch on emotions and feelings that they can relate to.</a:t>
            </a:r>
            <a:endParaRPr lang="en-CA" dirty="0"/>
          </a:p>
        </p:txBody>
      </p:sp>
    </p:spTree>
    <p:extLst>
      <p:ext uri="{BB962C8B-B14F-4D97-AF65-F5344CB8AC3E}">
        <p14:creationId xmlns:p14="http://schemas.microsoft.com/office/powerpoint/2010/main" val="267209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25000"/>
                  </a:schemeClr>
                </a:solidFill>
                <a:latin typeface="Aharoni" panose="02010803020104030203" pitchFamily="2" charset="-79"/>
                <a:cs typeface="Aharoni" panose="02010803020104030203" pitchFamily="2" charset="-79"/>
              </a:rPr>
              <a:t>Rhetorical Questions</a:t>
            </a:r>
            <a:endParaRPr lang="en-CA" b="1" dirty="0">
              <a:solidFill>
                <a:schemeClr val="bg2">
                  <a:lumMod val="2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CA" dirty="0"/>
              <a:t>A rhetorical question is a </a:t>
            </a:r>
            <a:r>
              <a:rPr lang="en-CA" dirty="0" smtClean="0"/>
              <a:t>common device </a:t>
            </a:r>
            <a:r>
              <a:rPr lang="en-CA" dirty="0"/>
              <a:t>where a question is asked by a speaker, </a:t>
            </a:r>
            <a:r>
              <a:rPr lang="en-CA" i="1" dirty="0"/>
              <a:t>but no answer is expected from the audience</a:t>
            </a:r>
            <a:r>
              <a:rPr lang="en-CA" dirty="0" smtClean="0"/>
              <a:t>.</a:t>
            </a:r>
          </a:p>
          <a:p>
            <a:endParaRPr lang="en-CA" dirty="0"/>
          </a:p>
          <a:p>
            <a:r>
              <a:rPr lang="en-CA" dirty="0" smtClean="0"/>
              <a:t> </a:t>
            </a:r>
            <a:r>
              <a:rPr lang="en-CA" dirty="0"/>
              <a:t>This distinguishes it from explicit verbal audience interaction where a speaker asks a question, and then waits for a response or calls on someone to answer it.</a:t>
            </a:r>
          </a:p>
        </p:txBody>
      </p:sp>
    </p:spTree>
    <p:extLst>
      <p:ext uri="{BB962C8B-B14F-4D97-AF65-F5344CB8AC3E}">
        <p14:creationId xmlns:p14="http://schemas.microsoft.com/office/powerpoint/2010/main" val="3222271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25000"/>
                  </a:schemeClr>
                </a:solidFill>
                <a:latin typeface="Aharoni" panose="02010803020104030203" pitchFamily="2" charset="-79"/>
                <a:cs typeface="Aharoni" panose="02010803020104030203" pitchFamily="2" charset="-79"/>
              </a:rPr>
              <a:t>Say Again</a:t>
            </a:r>
            <a:endParaRPr lang="en-CA" b="1" dirty="0">
              <a:solidFill>
                <a:schemeClr val="bg2">
                  <a:lumMod val="2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CA" dirty="0" smtClean="0"/>
              <a:t>Repetition can be powerful as it reinforces an important idea and makes your speech more compelling.</a:t>
            </a:r>
          </a:p>
          <a:p>
            <a:pPr marL="0" indent="0">
              <a:buNone/>
            </a:pPr>
            <a:endParaRPr lang="en-CA" dirty="0" smtClean="0"/>
          </a:p>
          <a:p>
            <a:r>
              <a:rPr lang="en-CA" dirty="0" smtClean="0"/>
              <a:t>You can use this technique by making your point in various ways or by repeating a word or phrase throughout your speech.</a:t>
            </a:r>
            <a:endParaRPr lang="en-CA" dirty="0"/>
          </a:p>
        </p:txBody>
      </p:sp>
    </p:spTree>
    <p:extLst>
      <p:ext uri="{BB962C8B-B14F-4D97-AF65-F5344CB8AC3E}">
        <p14:creationId xmlns:p14="http://schemas.microsoft.com/office/powerpoint/2010/main" val="1645572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25000"/>
                  </a:schemeClr>
                </a:solidFill>
                <a:latin typeface="Aharoni" panose="02010803020104030203" pitchFamily="2" charset="-79"/>
                <a:cs typeface="Aharoni" panose="02010803020104030203" pitchFamily="2" charset="-79"/>
              </a:rPr>
              <a:t>Undermine Opposing Views</a:t>
            </a:r>
            <a:endParaRPr lang="en-CA" b="1" dirty="0">
              <a:solidFill>
                <a:schemeClr val="bg2">
                  <a:lumMod val="2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lnSpcReduction="10000"/>
          </a:bodyPr>
          <a:lstStyle/>
          <a:p>
            <a:r>
              <a:rPr lang="en-CA" dirty="0" smtClean="0"/>
              <a:t>With this technique, you </a:t>
            </a:r>
            <a:r>
              <a:rPr lang="en-CA" dirty="0"/>
              <a:t>evaluate the merits of your point and any evidence against it. </a:t>
            </a:r>
            <a:endParaRPr lang="en-CA" dirty="0" smtClean="0"/>
          </a:p>
          <a:p>
            <a:r>
              <a:rPr lang="en-CA" dirty="0" smtClean="0"/>
              <a:t>This </a:t>
            </a:r>
            <a:r>
              <a:rPr lang="en-CA" dirty="0"/>
              <a:t>shows you’re willing to engage with other points of view, and rather than undermining your argument, it serves to strengthen it.</a:t>
            </a:r>
          </a:p>
          <a:p>
            <a:r>
              <a:rPr lang="en-CA" dirty="0"/>
              <a:t>Your evaluation can include research findings that contradict the evidence you provided, quoting authorities who disagree with you. Again, it can include anecdotes and stories.</a:t>
            </a:r>
          </a:p>
          <a:p>
            <a:endParaRPr lang="en-CA" dirty="0"/>
          </a:p>
        </p:txBody>
      </p:sp>
    </p:spTree>
    <p:extLst>
      <p:ext uri="{BB962C8B-B14F-4D97-AF65-F5344CB8AC3E}">
        <p14:creationId xmlns:p14="http://schemas.microsoft.com/office/powerpoint/2010/main" val="133725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25000"/>
                  </a:schemeClr>
                </a:solidFill>
                <a:latin typeface="Aharoni" panose="02010803020104030203" pitchFamily="2" charset="-79"/>
                <a:cs typeface="Aharoni" panose="02010803020104030203" pitchFamily="2" charset="-79"/>
              </a:rPr>
              <a:t>Anecdote</a:t>
            </a:r>
            <a:endParaRPr lang="en-CA" b="1" dirty="0">
              <a:solidFill>
                <a:schemeClr val="bg2">
                  <a:lumMod val="2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dirty="0"/>
              <a:t>Anecdotes are another good way to persuade; an anecdote is a short account </a:t>
            </a:r>
            <a:r>
              <a:rPr lang="en-US" dirty="0" smtClean="0"/>
              <a:t>or retelling of </a:t>
            </a:r>
            <a:r>
              <a:rPr lang="en-US" dirty="0"/>
              <a:t>a particular event. </a:t>
            </a:r>
            <a:endParaRPr lang="en-US" dirty="0" smtClean="0"/>
          </a:p>
          <a:p>
            <a:pPr marL="0" indent="0">
              <a:buNone/>
            </a:pPr>
            <a:endParaRPr lang="en-US" dirty="0" smtClean="0"/>
          </a:p>
          <a:p>
            <a:r>
              <a:rPr lang="en-US" dirty="0" smtClean="0"/>
              <a:t>It </a:t>
            </a:r>
            <a:r>
              <a:rPr lang="en-US" dirty="0"/>
              <a:t>is important to choose anecdotes that are relevant to the argument and which help to demonstrate the point being made. </a:t>
            </a:r>
            <a:endParaRPr lang="en-CA" dirty="0" smtClean="0"/>
          </a:p>
          <a:p>
            <a:pPr marL="0" indent="0">
              <a:buNone/>
            </a:pPr>
            <a:endParaRPr lang="en-CA" dirty="0"/>
          </a:p>
        </p:txBody>
      </p:sp>
    </p:spTree>
    <p:extLst>
      <p:ext uri="{BB962C8B-B14F-4D97-AF65-F5344CB8AC3E}">
        <p14:creationId xmlns:p14="http://schemas.microsoft.com/office/powerpoint/2010/main" val="994659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25000"/>
                  </a:schemeClr>
                </a:solidFill>
                <a:latin typeface="Aharoni" panose="02010803020104030203" pitchFamily="2" charset="-79"/>
                <a:cs typeface="Aharoni" panose="02010803020104030203" pitchFamily="2" charset="-79"/>
              </a:rPr>
              <a:t>Direct Address</a:t>
            </a:r>
            <a:endParaRPr lang="en-CA" b="1" dirty="0">
              <a:solidFill>
                <a:schemeClr val="bg2">
                  <a:lumMod val="2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CA" dirty="0" smtClean="0"/>
              <a:t>This technique gets the reader involved by using the pronoun “YOU”.</a:t>
            </a:r>
          </a:p>
          <a:p>
            <a:endParaRPr lang="en-CA" dirty="0"/>
          </a:p>
          <a:p>
            <a:r>
              <a:rPr lang="en-CA" dirty="0" smtClean="0"/>
              <a:t>It personalizes your speech and lets the audience feel that you are including them in your arguments. When they feel connected to an idea, they will be more apt to believe it.</a:t>
            </a:r>
            <a:endParaRPr lang="en-CA" dirty="0"/>
          </a:p>
        </p:txBody>
      </p:sp>
    </p:spTree>
    <p:extLst>
      <p:ext uri="{BB962C8B-B14F-4D97-AF65-F5344CB8AC3E}">
        <p14:creationId xmlns:p14="http://schemas.microsoft.com/office/powerpoint/2010/main" val="3177866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25000"/>
                  </a:schemeClr>
                </a:solidFill>
                <a:latin typeface="Aharoni" panose="02010803020104030203" pitchFamily="2" charset="-79"/>
                <a:cs typeface="Aharoni" panose="02010803020104030203" pitchFamily="2" charset="-79"/>
              </a:rPr>
              <a:t>Exaggeration</a:t>
            </a:r>
            <a:endParaRPr lang="en-CA" b="1" dirty="0">
              <a:solidFill>
                <a:schemeClr val="bg2">
                  <a:lumMod val="2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pPr>
              <a:lnSpc>
                <a:spcPct val="90000"/>
              </a:lnSpc>
              <a:defRPr/>
            </a:pPr>
            <a:r>
              <a:rPr lang="en-GB" dirty="0"/>
              <a:t>When information is given that is over the top, or slightly </a:t>
            </a:r>
            <a:r>
              <a:rPr lang="en-GB" dirty="0" smtClean="0"/>
              <a:t>untrue it can be an effective attention grabber or help solidify an idea.</a:t>
            </a:r>
            <a:endParaRPr lang="en-GB" dirty="0"/>
          </a:p>
          <a:p>
            <a:pPr algn="ctr">
              <a:lnSpc>
                <a:spcPct val="90000"/>
              </a:lnSpc>
              <a:buNone/>
              <a:defRPr/>
            </a:pPr>
            <a:endParaRPr lang="en-GB" sz="4000" dirty="0">
              <a:solidFill>
                <a:srgbClr val="FFFF00"/>
              </a:solidFill>
            </a:endParaRPr>
          </a:p>
          <a:p>
            <a:pPr algn="ctr">
              <a:lnSpc>
                <a:spcPct val="90000"/>
              </a:lnSpc>
              <a:buNone/>
              <a:defRPr/>
            </a:pPr>
            <a:r>
              <a:rPr lang="en-GB" sz="2600" dirty="0">
                <a:solidFill>
                  <a:srgbClr val="FFFF00"/>
                </a:solidFill>
              </a:rPr>
              <a:t> </a:t>
            </a:r>
            <a:r>
              <a:rPr lang="en-GB" sz="2600" b="1" i="1" dirty="0">
                <a:solidFill>
                  <a:srgbClr val="7030A0"/>
                </a:solidFill>
              </a:rPr>
              <a:t>e.g. If I get one more piece of homework</a:t>
            </a:r>
            <a:r>
              <a:rPr lang="en-GB" sz="2600" b="1" i="1" dirty="0" smtClean="0">
                <a:solidFill>
                  <a:srgbClr val="7030A0"/>
                </a:solidFill>
              </a:rPr>
              <a:t>,</a:t>
            </a:r>
          </a:p>
          <a:p>
            <a:pPr algn="ctr">
              <a:lnSpc>
                <a:spcPct val="90000"/>
              </a:lnSpc>
              <a:buNone/>
              <a:defRPr/>
            </a:pPr>
            <a:r>
              <a:rPr lang="en-GB" sz="2600" b="1" i="1" dirty="0" smtClean="0">
                <a:solidFill>
                  <a:srgbClr val="7030A0"/>
                </a:solidFill>
              </a:rPr>
              <a:t> </a:t>
            </a:r>
            <a:r>
              <a:rPr lang="en-GB" sz="2600" b="1" i="1" dirty="0">
                <a:solidFill>
                  <a:srgbClr val="7030A0"/>
                </a:solidFill>
              </a:rPr>
              <a:t>I am going to move to the moon!</a:t>
            </a:r>
          </a:p>
          <a:p>
            <a:pPr marL="0" indent="0">
              <a:buNone/>
            </a:pPr>
            <a:endParaRPr lang="en-CA" dirty="0"/>
          </a:p>
        </p:txBody>
      </p:sp>
    </p:spTree>
    <p:extLst>
      <p:ext uri="{BB962C8B-B14F-4D97-AF65-F5344CB8AC3E}">
        <p14:creationId xmlns:p14="http://schemas.microsoft.com/office/powerpoint/2010/main" val="2377040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370</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Persuasive Techniques</vt:lpstr>
      <vt:lpstr>Power of Three</vt:lpstr>
      <vt:lpstr>Emotive Language</vt:lpstr>
      <vt:lpstr>Rhetorical Questions</vt:lpstr>
      <vt:lpstr>Say Again</vt:lpstr>
      <vt:lpstr>Undermine Opposing Views</vt:lpstr>
      <vt:lpstr>Anecdote</vt:lpstr>
      <vt:lpstr>Direct Address</vt:lpstr>
      <vt:lpstr>Exaggeration</vt:lpstr>
      <vt:lpstr>PowerPoint Presentation</vt:lpstr>
    </vt:vector>
  </TitlesOfParts>
  <Company>Winnipeg School Division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Techniques</dc:title>
  <dc:creator>Winnipeg School Division</dc:creator>
  <cp:lastModifiedBy>Winnipeg School Division</cp:lastModifiedBy>
  <cp:revision>7</cp:revision>
  <dcterms:created xsi:type="dcterms:W3CDTF">2015-05-12T16:05:41Z</dcterms:created>
  <dcterms:modified xsi:type="dcterms:W3CDTF">2015-05-12T18:23:48Z</dcterms:modified>
</cp:coreProperties>
</file>