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65" r:id="rId4"/>
    <p:sldId id="258" r:id="rId5"/>
    <p:sldId id="259" r:id="rId6"/>
    <p:sldId id="262" r:id="rId7"/>
    <p:sldId id="260" r:id="rId8"/>
    <p:sldId id="272" r:id="rId9"/>
    <p:sldId id="266" r:id="rId10"/>
    <p:sldId id="267" r:id="rId11"/>
    <p:sldId id="268" r:id="rId12"/>
    <p:sldId id="269" r:id="rId13"/>
    <p:sldId id="270" r:id="rId14"/>
    <p:sldId id="284" r:id="rId15"/>
    <p:sldId id="271" r:id="rId16"/>
    <p:sldId id="276" r:id="rId17"/>
    <p:sldId id="28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5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199EC-1984-EC4B-88E1-C00072BCA166}" type="datetimeFigureOut">
              <a:rPr lang="en-US" smtClean="0"/>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BE82E-CAF3-C74B-B6A3-5CEE9B9A08D9}" type="slidenum">
              <a:rPr lang="en-US" smtClean="0"/>
              <a:t>‹#›</a:t>
            </a:fld>
            <a:endParaRPr lang="en-US"/>
          </a:p>
        </p:txBody>
      </p:sp>
    </p:spTree>
    <p:extLst>
      <p:ext uri="{BB962C8B-B14F-4D97-AF65-F5344CB8AC3E}">
        <p14:creationId xmlns:p14="http://schemas.microsoft.com/office/powerpoint/2010/main" val="22246688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editing symbols.  In text annotation, students may elect to use symbols or tiny drawings, in addition to underlining, bracketing, circling, or writing comments or questions, </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2</a:t>
            </a:fld>
            <a:endParaRPr lang="en-US"/>
          </a:p>
        </p:txBody>
      </p:sp>
    </p:spTree>
    <p:extLst>
      <p:ext uri="{BB962C8B-B14F-4D97-AF65-F5344CB8AC3E}">
        <p14:creationId xmlns:p14="http://schemas.microsoft.com/office/powerpoint/2010/main" val="326008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Margin</a:t>
            </a:r>
            <a:r>
              <a:rPr lang="en-US" baseline="0" dirty="0" smtClean="0"/>
              <a:t> notes are essential and can include comments, questions, and symbols that the reader understands.  By both reading AND writing while reading, comprehension is improved.</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11</a:t>
            </a:fld>
            <a:endParaRPr lang="en-US"/>
          </a:p>
        </p:txBody>
      </p:sp>
    </p:spTree>
    <p:extLst>
      <p:ext uri="{BB962C8B-B14F-4D97-AF65-F5344CB8AC3E}">
        <p14:creationId xmlns:p14="http://schemas.microsoft.com/office/powerpoint/2010/main" val="174273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real word</a:t>
            </a:r>
            <a:r>
              <a:rPr lang="en-US" baseline="0" dirty="0" smtClean="0"/>
              <a:t>.  It</a:t>
            </a:r>
            <a:r>
              <a:rPr lang="fr-FR" baseline="0" dirty="0" smtClean="0"/>
              <a:t>’</a:t>
            </a:r>
            <a:r>
              <a:rPr lang="en-US" baseline="0" dirty="0" smtClean="0"/>
              <a:t>s a disease of the lungs caused by inhaling small particles of dust from a volcanic eruption.  Circling unfamiliar words (and sometimes looking them up in a dictionary or glossary) if there are no context clues within the reading, helps the reader know what questions to ask about the reading to improve his/her comprehension.  It’s also a step frequently ignored by poor readers who skip over unfamiliar words and who never review them, even when reading in context doesn’t work.</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12</a:t>
            </a:fld>
            <a:endParaRPr lang="en-US"/>
          </a:p>
        </p:txBody>
      </p:sp>
    </p:spTree>
    <p:extLst>
      <p:ext uri="{BB962C8B-B14F-4D97-AF65-F5344CB8AC3E}">
        <p14:creationId xmlns:p14="http://schemas.microsoft.com/office/powerpoint/2010/main" val="409721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asterisks</a:t>
            </a:r>
            <a:r>
              <a:rPr lang="en-US" baseline="0" dirty="0" smtClean="0"/>
              <a:t> or exclamation points next to unusual or surprising details allows readers to attend to the details and then move on to the more important or key details in the reading.</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13</a:t>
            </a:fld>
            <a:endParaRPr lang="en-US"/>
          </a:p>
        </p:txBody>
      </p:sp>
    </p:spTree>
    <p:extLst>
      <p:ext uri="{BB962C8B-B14F-4D97-AF65-F5344CB8AC3E}">
        <p14:creationId xmlns:p14="http://schemas.microsoft.com/office/powerpoint/2010/main" val="340011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students are using text codes,</a:t>
            </a:r>
            <a:r>
              <a:rPr lang="en-US" baseline="0" dirty="0" smtClean="0"/>
              <a:t> emphasize that there needs to be some consistency in the coding so that students remember what the symbols mean.</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14</a:t>
            </a:fld>
            <a:endParaRPr lang="en-US"/>
          </a:p>
        </p:txBody>
      </p:sp>
    </p:spTree>
    <p:extLst>
      <p:ext uri="{BB962C8B-B14F-4D97-AF65-F5344CB8AC3E}">
        <p14:creationId xmlns:p14="http://schemas.microsoft.com/office/powerpoint/2010/main" val="256082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strategy works best with limited amounts of text.  It can also be cost prohibitive because someone has to buy the sticky notes.</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15</a:t>
            </a:fld>
            <a:endParaRPr lang="en-US"/>
          </a:p>
        </p:txBody>
      </p:sp>
    </p:spTree>
    <p:extLst>
      <p:ext uri="{BB962C8B-B14F-4D97-AF65-F5344CB8AC3E}">
        <p14:creationId xmlns:p14="http://schemas.microsoft.com/office/powerpoint/2010/main" val="2703860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students read short, complicated material without requiring any annotation.  Don’t allow students to refer to the text during the quiz.  After the quiz, see what details students forgot.  Use this as the basis for your discussion about the necessity of writing while reading.  After students complete a reading assignment with required annotations, evaluate if they did better.  Allow them to use their annotated texts on tests, etc.  Students discover that annotations allow them to find essential information quickly.</a:t>
            </a:r>
            <a:endParaRPr lang="en-US" dirty="0" smtClean="0"/>
          </a:p>
          <a:p>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16</a:t>
            </a:fld>
            <a:endParaRPr lang="en-US"/>
          </a:p>
        </p:txBody>
      </p:sp>
    </p:spTree>
    <p:extLst>
      <p:ext uri="{BB962C8B-B14F-4D97-AF65-F5344CB8AC3E}">
        <p14:creationId xmlns:p14="http://schemas.microsoft.com/office/powerpoint/2010/main" val="404969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Annotation is often seen in scripts as stage direction.</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17</a:t>
            </a:fld>
            <a:endParaRPr lang="en-US"/>
          </a:p>
        </p:txBody>
      </p:sp>
    </p:spTree>
    <p:extLst>
      <p:ext uri="{BB962C8B-B14F-4D97-AF65-F5344CB8AC3E}">
        <p14:creationId xmlns:p14="http://schemas.microsoft.com/office/powerpoint/2010/main" val="270792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readers</a:t>
            </a:r>
            <a:r>
              <a:rPr lang="en-US" baseline="0" dirty="0" smtClean="0"/>
              <a:t> mark the text extensively; some readers only mark the parts they think are important or problematic.  It’s not essential how MUCH students annotate, only that they DO annotate.  The act of marking the page while reading makes it more likely that students will read closely and attentively.</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3</a:t>
            </a:fld>
            <a:endParaRPr lang="en-US"/>
          </a:p>
        </p:txBody>
      </p:sp>
    </p:spTree>
    <p:extLst>
      <p:ext uri="{BB962C8B-B14F-4D97-AF65-F5344CB8AC3E}">
        <p14:creationId xmlns:p14="http://schemas.microsoft.com/office/powerpoint/2010/main" val="122105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to note that highlighting may be part of student’s system for annotation but it is NOT effective if it’s the only system.</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4</a:t>
            </a:fld>
            <a:endParaRPr lang="en-US"/>
          </a:p>
        </p:txBody>
      </p:sp>
    </p:spTree>
    <p:extLst>
      <p:ext uri="{BB962C8B-B14F-4D97-AF65-F5344CB8AC3E}">
        <p14:creationId xmlns:p14="http://schemas.microsoft.com/office/powerpoint/2010/main" val="192215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comes from Harvard University </a:t>
            </a:r>
            <a:r>
              <a:rPr lang="en-US" i="1" baseline="0" dirty="0" smtClean="0"/>
              <a:t>Advice to Incoming Students.</a:t>
            </a:r>
            <a:endParaRPr lang="en-US" i="1" dirty="0"/>
          </a:p>
        </p:txBody>
      </p:sp>
      <p:sp>
        <p:nvSpPr>
          <p:cNvPr id="4" name="Slide Number Placeholder 3"/>
          <p:cNvSpPr>
            <a:spLocks noGrp="1"/>
          </p:cNvSpPr>
          <p:nvPr>
            <p:ph type="sldNum" sz="quarter" idx="10"/>
          </p:nvPr>
        </p:nvSpPr>
        <p:spPr/>
        <p:txBody>
          <a:bodyPr/>
          <a:lstStyle/>
          <a:p>
            <a:fld id="{5BABE82E-CAF3-C74B-B6A3-5CEE9B9A08D9}" type="slidenum">
              <a:rPr lang="en-US" smtClean="0"/>
              <a:t>5</a:t>
            </a:fld>
            <a:endParaRPr lang="en-US"/>
          </a:p>
        </p:txBody>
      </p:sp>
    </p:spTree>
    <p:extLst>
      <p:ext uri="{BB962C8B-B14F-4D97-AF65-F5344CB8AC3E}">
        <p14:creationId xmlns:p14="http://schemas.microsoft.com/office/powerpoint/2010/main" val="281464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point out how distracting</a:t>
            </a:r>
            <a:r>
              <a:rPr lang="en-US" baseline="0" dirty="0" smtClean="0"/>
              <a:t> and complicated this seems.  Also, if the reader doesn’t remember the color code, this could be meaningless later.</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6</a:t>
            </a:fld>
            <a:endParaRPr lang="en-US"/>
          </a:p>
        </p:txBody>
      </p:sp>
    </p:spTree>
    <p:extLst>
      <p:ext uri="{BB962C8B-B14F-4D97-AF65-F5344CB8AC3E}">
        <p14:creationId xmlns:p14="http://schemas.microsoft.com/office/powerpoint/2010/main" val="171647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Writing to Read—annotation is considered a</a:t>
            </a:r>
            <a:r>
              <a:rPr lang="en-US" baseline="0" dirty="0" smtClean="0"/>
              <a:t> note-taking strategy, something students must learn to do—and something that is taught infrequently in school.</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7</a:t>
            </a:fld>
            <a:endParaRPr lang="en-US"/>
          </a:p>
        </p:txBody>
      </p:sp>
    </p:spTree>
    <p:extLst>
      <p:ext uri="{BB962C8B-B14F-4D97-AF65-F5344CB8AC3E}">
        <p14:creationId xmlns:p14="http://schemas.microsoft.com/office/powerpoint/2010/main" val="156076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need to both teach annotation explicitly and teach multiple annotation styles.  One reason students resort to only using highlighters is that they don’t know any other to note important information while they read.</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8</a:t>
            </a:fld>
            <a:endParaRPr lang="en-US"/>
          </a:p>
        </p:txBody>
      </p:sp>
    </p:spTree>
    <p:extLst>
      <p:ext uri="{BB962C8B-B14F-4D97-AF65-F5344CB8AC3E}">
        <p14:creationId xmlns:p14="http://schemas.microsoft.com/office/powerpoint/2010/main" val="382952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seven slides illustrate</a:t>
            </a:r>
            <a:r>
              <a:rPr lang="en-US" baseline="0" dirty="0" smtClean="0"/>
              <a:t> multiple annotation styles.   Move quickly through these as they are fairly self-explanatory.  All of the annotation styles can be used at the same time by students while they read, depending on the purpose and comprehension level of the reader.  Bracketing works for larger sections of text (like quotes, lines from other works, text within text). Labeling by the the brackets helps identify why the bracketed text is important.</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9</a:t>
            </a:fld>
            <a:endParaRPr lang="en-US"/>
          </a:p>
        </p:txBody>
      </p:sp>
    </p:spTree>
    <p:extLst>
      <p:ext uri="{BB962C8B-B14F-4D97-AF65-F5344CB8AC3E}">
        <p14:creationId xmlns:p14="http://schemas.microsoft.com/office/powerpoint/2010/main" val="358532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Underlining</a:t>
            </a:r>
            <a:r>
              <a:rPr lang="en-US" baseline="0" dirty="0" smtClean="0"/>
              <a:t> important and key ideas allows readers to find essential information without having to reread the entire text.  When sections of text are connected, drawing lines or arrows between connecting ideas allows the reader to “see” those connections without having to reread the entire text.  It also helps readers make critical text-to-text connections while they read.</a:t>
            </a:r>
            <a:endParaRPr lang="en-US" dirty="0"/>
          </a:p>
        </p:txBody>
      </p:sp>
      <p:sp>
        <p:nvSpPr>
          <p:cNvPr id="4" name="Slide Number Placeholder 3"/>
          <p:cNvSpPr>
            <a:spLocks noGrp="1"/>
          </p:cNvSpPr>
          <p:nvPr>
            <p:ph type="sldNum" sz="quarter" idx="10"/>
          </p:nvPr>
        </p:nvSpPr>
        <p:spPr/>
        <p:txBody>
          <a:bodyPr/>
          <a:lstStyle/>
          <a:p>
            <a:fld id="{5BABE82E-CAF3-C74B-B6A3-5CEE9B9A08D9}" type="slidenum">
              <a:rPr lang="en-US" smtClean="0"/>
              <a:t>10</a:t>
            </a:fld>
            <a:endParaRPr lang="en-US"/>
          </a:p>
        </p:txBody>
      </p:sp>
    </p:spTree>
    <p:extLst>
      <p:ext uri="{BB962C8B-B14F-4D97-AF65-F5344CB8AC3E}">
        <p14:creationId xmlns:p14="http://schemas.microsoft.com/office/powerpoint/2010/main" val="76346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D049773-00C5-864A-92B6-24673BE80DAE}" type="datetimeFigureOut">
              <a:rPr lang="en-US" smtClean="0"/>
              <a:t>9/7/2018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D049773-00C5-864A-92B6-24673BE80DAE}"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49773-00C5-864A-92B6-24673BE80DAE}"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049773-00C5-864A-92B6-24673BE80DAE}"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049773-00C5-864A-92B6-24673BE80DAE}"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049773-00C5-864A-92B6-24673BE80DAE}"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D049773-00C5-864A-92B6-24673BE80DAE}" type="datetimeFigureOut">
              <a:rPr lang="en-US" smtClean="0"/>
              <a:t>9/7/2018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FD049773-00C5-864A-92B6-24673BE80DAE}"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49773-00C5-864A-92B6-24673BE80DAE}"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FA7A4-202C-454E-A424-0605D44D73C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D049773-00C5-864A-92B6-24673BE80DAE}"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FA7A4-202C-454E-A424-0605D44D73C9}"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049773-00C5-864A-92B6-24673BE80DAE}"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FA7A4-202C-454E-A424-0605D44D73C9}"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D049773-00C5-864A-92B6-24673BE80DAE}" type="datetimeFigureOut">
              <a:rPr lang="en-US" smtClean="0"/>
              <a:t>9/7/2018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8DFA7A4-202C-454E-A424-0605D44D73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li7HFKEkVO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46270"/>
            <a:ext cx="6477000" cy="1094994"/>
          </a:xfrm>
        </p:spPr>
        <p:txBody>
          <a:bodyPr/>
          <a:lstStyle/>
          <a:p>
            <a:r>
              <a:rPr lang="en-US" dirty="0" smtClean="0">
                <a:solidFill>
                  <a:srgbClr val="000000"/>
                </a:solidFill>
              </a:rPr>
              <a:t>Text </a:t>
            </a:r>
            <a:r>
              <a:rPr lang="en-US" dirty="0" smtClean="0">
                <a:solidFill>
                  <a:srgbClr val="000000"/>
                </a:solidFill>
              </a:rPr>
              <a:t>Annotation 101</a:t>
            </a: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3056518" y="765892"/>
            <a:ext cx="3642732" cy="3362522"/>
          </a:xfrm>
          <a:prstGeom prst="rect">
            <a:avLst/>
          </a:prstGeom>
        </p:spPr>
      </p:pic>
    </p:spTree>
    <p:extLst>
      <p:ext uri="{BB962C8B-B14F-4D97-AF65-F5344CB8AC3E}">
        <p14:creationId xmlns:p14="http://schemas.microsoft.com/office/powerpoint/2010/main" val="2467582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9057"/>
            <a:ext cx="7313613" cy="868362"/>
          </a:xfrm>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nchor="t"/>
          <a:lstStyle/>
          <a:p>
            <a:r>
              <a:rPr lang="en-US" sz="3600" dirty="0">
                <a:solidFill>
                  <a:srgbClr val="FF0000"/>
                </a:solidFill>
              </a:rPr>
              <a:t>Connect</a:t>
            </a:r>
            <a:r>
              <a:rPr lang="en-US" sz="3600" dirty="0"/>
              <a:t> related ideas with </a:t>
            </a:r>
            <a:r>
              <a:rPr lang="en-US" sz="3600" dirty="0" smtClean="0"/>
              <a:t>lines</a:t>
            </a:r>
          </a:p>
          <a:p>
            <a:endParaRPr lang="en-US" sz="3600" dirty="0" smtClean="0"/>
          </a:p>
          <a:p>
            <a:r>
              <a:rPr lang="en-US" sz="3600" u="sng" dirty="0" smtClean="0">
                <a:solidFill>
                  <a:srgbClr val="FF0000"/>
                </a:solidFill>
              </a:rPr>
              <a:t>Underline</a:t>
            </a:r>
            <a:r>
              <a:rPr lang="en-US" sz="3600" dirty="0" smtClean="0"/>
              <a:t> important ideas/details</a:t>
            </a:r>
          </a:p>
          <a:p>
            <a:pPr marL="0" indent="0" algn="ctr">
              <a:buNone/>
            </a:pPr>
            <a:endParaRPr lang="en-US" sz="4000" dirty="0"/>
          </a:p>
          <a:p>
            <a:pPr marL="0" indent="0">
              <a:buNone/>
            </a:pPr>
            <a:endParaRPr lang="en-US" dirty="0"/>
          </a:p>
        </p:txBody>
      </p:sp>
      <p:pic>
        <p:nvPicPr>
          <p:cNvPr id="21" name="Content Placeholder 20" descr="if_dress_code_doesnt_suit_teen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8199" y="1188720"/>
            <a:ext cx="4301166" cy="4892040"/>
          </a:xfrm>
        </p:spPr>
      </p:pic>
      <p:cxnSp>
        <p:nvCxnSpPr>
          <p:cNvPr id="9" name="Curved Connector 8"/>
          <p:cNvCxnSpPr/>
          <p:nvPr/>
        </p:nvCxnSpPr>
        <p:spPr>
          <a:xfrm rot="16200000" flipH="1">
            <a:off x="6588636" y="3814321"/>
            <a:ext cx="2217670" cy="472436"/>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Curved Right Arrow 21"/>
          <p:cNvSpPr/>
          <p:nvPr/>
        </p:nvSpPr>
        <p:spPr>
          <a:xfrm>
            <a:off x="3916680" y="3063875"/>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527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7488"/>
            <a:ext cx="7313613" cy="868362"/>
          </a:xfrm>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a:xfrm>
            <a:off x="914400" y="1497330"/>
            <a:ext cx="3440430" cy="4293871"/>
          </a:xfrm>
        </p:spPr>
        <p:txBody>
          <a:bodyPr anchor="ctr"/>
          <a:lstStyle/>
          <a:p>
            <a:pPr marL="0" indent="0">
              <a:buNone/>
            </a:pPr>
            <a:r>
              <a:rPr lang="en-US" sz="3200" dirty="0">
                <a:solidFill>
                  <a:srgbClr val="FF0000"/>
                </a:solidFill>
              </a:rPr>
              <a:t>Outline </a:t>
            </a:r>
            <a:r>
              <a:rPr lang="en-US" sz="3200" dirty="0"/>
              <a:t>main ideas in </a:t>
            </a:r>
            <a:r>
              <a:rPr lang="en-US" sz="3200" dirty="0" smtClean="0"/>
              <a:t>margin</a:t>
            </a:r>
          </a:p>
          <a:p>
            <a:pPr marL="0" indent="0">
              <a:buNone/>
            </a:pPr>
            <a:r>
              <a:rPr lang="en-US" sz="3200" dirty="0" smtClean="0"/>
              <a:t>and/or</a:t>
            </a:r>
            <a:endParaRPr lang="en-US" sz="3200" dirty="0" smtClean="0"/>
          </a:p>
          <a:p>
            <a:pPr marL="0" indent="0">
              <a:buNone/>
            </a:pPr>
            <a:r>
              <a:rPr lang="en-US" sz="3200" dirty="0">
                <a:solidFill>
                  <a:srgbClr val="FF0000"/>
                </a:solidFill>
              </a:rPr>
              <a:t>Write margin notes </a:t>
            </a:r>
            <a:r>
              <a:rPr lang="en-US" sz="3200" dirty="0"/>
              <a:t>(comments and questions)</a:t>
            </a:r>
          </a:p>
          <a:p>
            <a:pPr algn="ctr"/>
            <a:endParaRPr lang="en-US" sz="3200" dirty="0"/>
          </a:p>
          <a:p>
            <a:endParaRPr lang="en-US" dirty="0"/>
          </a:p>
        </p:txBody>
      </p:sp>
      <p:pic>
        <p:nvPicPr>
          <p:cNvPr id="7" name="Content Placeholder 6" descr="if_dress_code_doesnt_suit_teen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480561" y="1211580"/>
            <a:ext cx="4418558" cy="5025558"/>
          </a:xfrm>
        </p:spPr>
      </p:pic>
    </p:spTree>
    <p:extLst>
      <p:ext uri="{BB962C8B-B14F-4D97-AF65-F5344CB8AC3E}">
        <p14:creationId xmlns:p14="http://schemas.microsoft.com/office/powerpoint/2010/main" val="3319892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5" name="Content Placeholder 4"/>
          <p:cNvSpPr>
            <a:spLocks noGrp="1"/>
          </p:cNvSpPr>
          <p:nvPr>
            <p:ph idx="1"/>
          </p:nvPr>
        </p:nvSpPr>
        <p:spPr>
          <a:xfrm>
            <a:off x="457200" y="1825624"/>
            <a:ext cx="8378190" cy="5032375"/>
          </a:xfrm>
        </p:spPr>
        <p:txBody>
          <a:bodyPr/>
          <a:lstStyle/>
          <a:p>
            <a:pPr marL="0" indent="0" algn="ctr">
              <a:buNone/>
            </a:pPr>
            <a:r>
              <a:rPr lang="en-US" dirty="0" err="1" smtClean="0"/>
              <a:t>Pneumonoultramicroscopicsilicovolcanoconiosis</a:t>
            </a:r>
            <a:endParaRPr lang="en-US" sz="3600" dirty="0" smtClean="0"/>
          </a:p>
          <a:p>
            <a:pPr marL="0" indent="0" algn="ctr">
              <a:lnSpc>
                <a:spcPct val="200000"/>
              </a:lnSpc>
              <a:buNone/>
            </a:pPr>
            <a:r>
              <a:rPr lang="en-US" sz="4000" dirty="0" smtClean="0">
                <a:solidFill>
                  <a:srgbClr val="FF0000"/>
                </a:solidFill>
              </a:rPr>
              <a:t>Circle</a:t>
            </a:r>
            <a:r>
              <a:rPr lang="en-US" sz="4000" dirty="0" smtClean="0"/>
              <a:t> unfamiliar vocabulary </a:t>
            </a:r>
            <a:endParaRPr lang="en-US" sz="4000" dirty="0"/>
          </a:p>
        </p:txBody>
      </p:sp>
      <p:sp>
        <p:nvSpPr>
          <p:cNvPr id="6" name="Oval 5"/>
          <p:cNvSpPr/>
          <p:nvPr/>
        </p:nvSpPr>
        <p:spPr>
          <a:xfrm>
            <a:off x="457200" y="1600200"/>
            <a:ext cx="8229600" cy="120967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8" descr="imgr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0089" y="3676650"/>
            <a:ext cx="2874786" cy="2220913"/>
          </a:xfrm>
          <a:prstGeom prst="rect">
            <a:avLst/>
          </a:prstGeom>
        </p:spPr>
      </p:pic>
      <p:sp>
        <p:nvSpPr>
          <p:cNvPr id="3" name="TextBox 2"/>
          <p:cNvSpPr txBox="1"/>
          <p:nvPr/>
        </p:nvSpPr>
        <p:spPr>
          <a:xfrm>
            <a:off x="1771650" y="6046470"/>
            <a:ext cx="5932170" cy="646331"/>
          </a:xfrm>
          <a:prstGeom prst="rect">
            <a:avLst/>
          </a:prstGeom>
          <a:noFill/>
        </p:spPr>
        <p:txBody>
          <a:bodyPr wrap="square" rtlCol="0">
            <a:spAutoFit/>
          </a:bodyPr>
          <a:lstStyle/>
          <a:p>
            <a:r>
              <a:rPr lang="en-CA" dirty="0">
                <a:hlinkClick r:id="rId4"/>
              </a:rPr>
              <a:t>https://</a:t>
            </a:r>
            <a:r>
              <a:rPr lang="en-CA" dirty="0" smtClean="0">
                <a:hlinkClick r:id="rId4"/>
              </a:rPr>
              <a:t>www.youtube.com/watch?v=li7HFKEkVOw</a:t>
            </a:r>
            <a:endParaRPr lang="en-CA" dirty="0" smtClean="0"/>
          </a:p>
          <a:p>
            <a:endParaRPr lang="en-CA" dirty="0"/>
          </a:p>
        </p:txBody>
      </p:sp>
    </p:spTree>
    <p:extLst>
      <p:ext uri="{BB962C8B-B14F-4D97-AF65-F5344CB8AC3E}">
        <p14:creationId xmlns:p14="http://schemas.microsoft.com/office/powerpoint/2010/main" val="3218973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pic>
        <p:nvPicPr>
          <p:cNvPr id="6" name="Content Placeholder 5" descr="empathy_for_ones_fellow_chimp.jpg"/>
          <p:cNvPicPr>
            <a:picLocks noGrp="1" noChangeAspect="1"/>
          </p:cNvPicPr>
          <p:nvPr>
            <p:ph sz="half" idx="1"/>
          </p:nvPr>
        </p:nvPicPr>
        <p:blipFill>
          <a:blip r:embed="rId3" cstate="screen">
            <a:extLst>
              <a:ext uri="{28A0092B-C50C-407E-A947-70E740481C1C}">
                <a14:useLocalDpi xmlns:a14="http://schemas.microsoft.com/office/drawing/2010/main"/>
              </a:ext>
            </a:extLst>
          </a:blip>
          <a:srcRect l="-4201" r="-4201"/>
          <a:stretch>
            <a:fillRect/>
          </a:stretch>
        </p:blipFill>
        <p:spPr>
          <a:xfrm>
            <a:off x="373683" y="1524000"/>
            <a:ext cx="4106877" cy="4671060"/>
          </a:xfrm>
        </p:spPr>
      </p:pic>
      <p:sp>
        <p:nvSpPr>
          <p:cNvPr id="5" name="Content Placeholder 4"/>
          <p:cNvSpPr>
            <a:spLocks noGrp="1"/>
          </p:cNvSpPr>
          <p:nvPr>
            <p:ph sz="half" idx="2"/>
          </p:nvPr>
        </p:nvSpPr>
        <p:spPr/>
        <p:txBody>
          <a:bodyPr anchor="ctr"/>
          <a:lstStyle/>
          <a:p>
            <a:pPr marL="0" indent="0" algn="ctr">
              <a:buNone/>
            </a:pPr>
            <a:r>
              <a:rPr lang="en-US" sz="3600" dirty="0">
                <a:solidFill>
                  <a:srgbClr val="FF0000"/>
                </a:solidFill>
              </a:rPr>
              <a:t>Place </a:t>
            </a:r>
            <a:r>
              <a:rPr lang="en-US" sz="3600" dirty="0"/>
              <a:t>asterisks </a:t>
            </a:r>
            <a:r>
              <a:rPr lang="en-US" sz="3600" dirty="0" smtClean="0"/>
              <a:t>or exclamation points next </a:t>
            </a:r>
            <a:r>
              <a:rPr lang="en-US" sz="3600" dirty="0"/>
              <a:t>to unusual or surprising details</a:t>
            </a:r>
          </a:p>
          <a:p>
            <a:endParaRPr lang="en-US" dirty="0"/>
          </a:p>
        </p:txBody>
      </p:sp>
      <p:sp>
        <p:nvSpPr>
          <p:cNvPr id="7" name="Explosion 2 6"/>
          <p:cNvSpPr/>
          <p:nvPr/>
        </p:nvSpPr>
        <p:spPr>
          <a:xfrm>
            <a:off x="3873500" y="2428875"/>
            <a:ext cx="622300" cy="635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215044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lstStyle/>
          <a:p>
            <a:r>
              <a:rPr lang="en-US" dirty="0" smtClean="0"/>
              <a:t>Use symbols, drawings, and small drawings(text coding) to highlight important details </a:t>
            </a:r>
          </a:p>
          <a:p>
            <a:r>
              <a:rPr lang="en-US" dirty="0" smtClean="0"/>
              <a:t>When using text coding, consistency is important.  Students need to understand the key.</a:t>
            </a:r>
          </a:p>
          <a:p>
            <a:pPr marL="0" indent="0">
              <a:buNone/>
            </a:pPr>
            <a:endParaRPr lang="en-US" dirty="0"/>
          </a:p>
        </p:txBody>
      </p:sp>
      <p:pic>
        <p:nvPicPr>
          <p:cNvPr id="5" name="Content Placeholder 4" descr="text_code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t="-28157" b="-28157"/>
          <a:stretch>
            <a:fillRect/>
          </a:stretch>
        </p:blipFill>
        <p:spPr>
          <a:xfrm>
            <a:off x="4480560" y="952489"/>
            <a:ext cx="4287916" cy="4876970"/>
          </a:xfrm>
        </p:spPr>
      </p:pic>
    </p:spTree>
    <p:extLst>
      <p:ext uri="{BB962C8B-B14F-4D97-AF65-F5344CB8AC3E}">
        <p14:creationId xmlns:p14="http://schemas.microsoft.com/office/powerpoint/2010/main" val="810370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Annotation Styles and Strategies</a:t>
            </a:r>
            <a:endParaRPr lang="en-US" sz="4000" dirty="0"/>
          </a:p>
        </p:txBody>
      </p:sp>
      <p:pic>
        <p:nvPicPr>
          <p:cNvPr id="6" name="Content Placeholder 5" descr="BU005347.png"/>
          <p:cNvPicPr>
            <a:picLocks noGrp="1" noChangeAspect="1"/>
          </p:cNvPicPr>
          <p:nvPr>
            <p:ph sz="half" idx="1"/>
          </p:nvPr>
        </p:nvPicPr>
        <p:blipFill>
          <a:blip r:embed="rId3" cstate="screen">
            <a:extLst>
              <a:ext uri="{28A0092B-C50C-407E-A947-70E740481C1C}">
                <a14:useLocalDpi xmlns:a14="http://schemas.microsoft.com/office/drawing/2010/main"/>
              </a:ext>
            </a:extLst>
          </a:blip>
          <a:srcRect t="-11170" b="-11170"/>
          <a:stretch>
            <a:fillRect/>
          </a:stretch>
        </p:blipFill>
        <p:spPr>
          <a:xfrm>
            <a:off x="914400" y="2511777"/>
            <a:ext cx="2883326" cy="3279423"/>
          </a:xfrm>
        </p:spPr>
      </p:pic>
      <p:sp>
        <p:nvSpPr>
          <p:cNvPr id="5" name="Content Placeholder 4"/>
          <p:cNvSpPr>
            <a:spLocks noGrp="1"/>
          </p:cNvSpPr>
          <p:nvPr>
            <p:ph sz="half" idx="2"/>
          </p:nvPr>
        </p:nvSpPr>
        <p:spPr>
          <a:xfrm>
            <a:off x="3993444" y="1735139"/>
            <a:ext cx="4220916" cy="4056062"/>
          </a:xfrm>
        </p:spPr>
        <p:txBody>
          <a:bodyPr>
            <a:normAutofit fontScale="85000" lnSpcReduction="20000"/>
          </a:bodyPr>
          <a:lstStyle/>
          <a:p>
            <a:pPr marL="0" indent="0">
              <a:buNone/>
            </a:pPr>
            <a:r>
              <a:rPr lang="en-US" sz="3200" dirty="0" smtClean="0"/>
              <a:t>Can’t write in books?</a:t>
            </a:r>
            <a:endParaRPr lang="en-US" sz="3200" dirty="0"/>
          </a:p>
          <a:p>
            <a:pPr marL="0" indent="0">
              <a:buNone/>
            </a:pPr>
            <a:r>
              <a:rPr lang="en-US" sz="3200" dirty="0">
                <a:solidFill>
                  <a:srgbClr val="FF0000"/>
                </a:solidFill>
              </a:rPr>
              <a:t>Label</a:t>
            </a:r>
            <a:r>
              <a:rPr lang="en-US" sz="3200" dirty="0"/>
              <a:t> with sticky </a:t>
            </a:r>
            <a:r>
              <a:rPr lang="en-US" sz="3200" dirty="0" smtClean="0"/>
              <a:t>notes—Students can use all the same strategies by placing their annotations on sticky notes on the pages of their books.</a:t>
            </a:r>
          </a:p>
          <a:p>
            <a:pPr marL="0" indent="0">
              <a:buNone/>
            </a:pPr>
            <a:r>
              <a:rPr lang="en-US" sz="3200" dirty="0" smtClean="0">
                <a:solidFill>
                  <a:srgbClr val="FF0000"/>
                </a:solidFill>
              </a:rPr>
              <a:t>Copy</a:t>
            </a:r>
            <a:r>
              <a:rPr lang="en-US" sz="3200" dirty="0" smtClean="0"/>
              <a:t> important sections from text (doesn’t break copyright if used for educational purposes)</a:t>
            </a:r>
          </a:p>
          <a:p>
            <a:pPr marL="0" indent="0">
              <a:buNone/>
            </a:pPr>
            <a:endParaRPr lang="en-US" sz="3200" dirty="0"/>
          </a:p>
          <a:p>
            <a:pPr marL="0" indent="0">
              <a:buNone/>
            </a:pPr>
            <a:endParaRPr lang="en-US" sz="2400" dirty="0"/>
          </a:p>
          <a:p>
            <a:endParaRPr lang="en-US" dirty="0"/>
          </a:p>
        </p:txBody>
      </p:sp>
    </p:spTree>
    <p:extLst>
      <p:ext uri="{BB962C8B-B14F-4D97-AF65-F5344CB8AC3E}">
        <p14:creationId xmlns:p14="http://schemas.microsoft.com/office/powerpoint/2010/main" val="2659024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313613" cy="868362"/>
          </a:xfrm>
        </p:spPr>
        <p:txBody>
          <a:bodyPr/>
          <a:lstStyle/>
          <a:p>
            <a:r>
              <a:rPr lang="en-US" dirty="0" smtClean="0"/>
              <a:t>Challenges and Tips</a:t>
            </a:r>
            <a:endParaRPr lang="en-US" dirty="0"/>
          </a:p>
        </p:txBody>
      </p:sp>
      <p:sp>
        <p:nvSpPr>
          <p:cNvPr id="3" name="Content Placeholder 2"/>
          <p:cNvSpPr>
            <a:spLocks noGrp="1"/>
          </p:cNvSpPr>
          <p:nvPr>
            <p:ph idx="1"/>
          </p:nvPr>
        </p:nvSpPr>
        <p:spPr>
          <a:xfrm>
            <a:off x="914400" y="1154430"/>
            <a:ext cx="7406640" cy="5349240"/>
          </a:xfrm>
        </p:spPr>
        <p:txBody>
          <a:bodyPr>
            <a:normAutofit/>
          </a:bodyPr>
          <a:lstStyle/>
          <a:p>
            <a:pPr marL="0" indent="0">
              <a:buNone/>
            </a:pPr>
            <a:r>
              <a:rPr lang="en-US" dirty="0" smtClean="0"/>
              <a:t>Annotation slows down reading but increases comprehension.  </a:t>
            </a:r>
          </a:p>
          <a:p>
            <a:r>
              <a:rPr lang="en-US" dirty="0" smtClean="0"/>
              <a:t>Good readers don’t believe it works or don’t think it’s necessary.  </a:t>
            </a:r>
            <a:endParaRPr lang="en-US" dirty="0" smtClean="0"/>
          </a:p>
          <a:p>
            <a:r>
              <a:rPr lang="en-CA" dirty="0"/>
              <a:t>Circle new vocabulary </a:t>
            </a:r>
            <a:r>
              <a:rPr lang="en-CA" dirty="0" smtClean="0"/>
              <a:t>words</a:t>
            </a:r>
          </a:p>
          <a:p>
            <a:r>
              <a:rPr lang="en-CA" dirty="0"/>
              <a:t>Underline new characters and place names. </a:t>
            </a:r>
            <a:endParaRPr lang="en-CA" dirty="0" smtClean="0"/>
          </a:p>
          <a:p>
            <a:r>
              <a:rPr lang="en-CA" dirty="0"/>
              <a:t>Write your own thoughts and opinions in the margins</a:t>
            </a:r>
            <a:endParaRPr lang="en-CA" dirty="0" smtClean="0"/>
          </a:p>
          <a:p>
            <a:endParaRPr lang="en-US" dirty="0" smtClean="0"/>
          </a:p>
        </p:txBody>
      </p:sp>
      <p:pic>
        <p:nvPicPr>
          <p:cNvPr id="4" name="Picture 3" descr="imgres-2.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8211" y="5003272"/>
            <a:ext cx="2205990" cy="1500398"/>
          </a:xfrm>
          <a:prstGeom prst="rect">
            <a:avLst/>
          </a:prstGeom>
        </p:spPr>
      </p:pic>
    </p:spTree>
    <p:extLst>
      <p:ext uri="{BB962C8B-B14F-4D97-AF65-F5344CB8AC3E}">
        <p14:creationId xmlns:p14="http://schemas.microsoft.com/office/powerpoint/2010/main" val="771201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ncoln_joke_fore_score.jpg"/>
          <p:cNvPicPr>
            <a:picLocks noGrp="1" noChangeAspect="1"/>
          </p:cNvPicPr>
          <p:nvPr>
            <p:ph idx="4294967295"/>
          </p:nvPr>
        </p:nvPicPr>
        <p:blipFill>
          <a:blip r:embed="rId3" cstate="screen">
            <a:extLst>
              <a:ext uri="{28A0092B-C50C-407E-A947-70E740481C1C}">
                <a14:useLocalDpi xmlns:a14="http://schemas.microsoft.com/office/drawing/2010/main"/>
              </a:ext>
            </a:extLst>
          </a:blip>
          <a:srcRect l="-42850" r="-42850"/>
          <a:stretch>
            <a:fillRect/>
          </a:stretch>
        </p:blipFill>
        <p:spPr>
          <a:xfrm>
            <a:off x="914400" y="361950"/>
            <a:ext cx="8229600" cy="5511800"/>
          </a:xfrm>
        </p:spPr>
      </p:pic>
    </p:spTree>
    <p:extLst>
      <p:ext uri="{BB962C8B-B14F-4D97-AF65-F5344CB8AC3E}">
        <p14:creationId xmlns:p14="http://schemas.microsoft.com/office/powerpoint/2010/main" val="309264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70" y="297498"/>
            <a:ext cx="7313613" cy="868362"/>
          </a:xfrm>
        </p:spPr>
        <p:txBody>
          <a:bodyPr/>
          <a:lstStyle/>
          <a:p>
            <a:r>
              <a:rPr lang="en-US" dirty="0" smtClean="0"/>
              <a:t>Text Annotation by Teachers</a:t>
            </a:r>
            <a:endParaRPr lang="en-US" dirty="0"/>
          </a:p>
        </p:txBody>
      </p:sp>
      <p:pic>
        <p:nvPicPr>
          <p:cNvPr id="4" name="Content Placeholder 3" descr="554440_4212397873896_1144642288_n.jpe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557164" y="1735137"/>
            <a:ext cx="7969616" cy="4419875"/>
          </a:xfrm>
        </p:spPr>
      </p:pic>
    </p:spTree>
    <p:extLst>
      <p:ext uri="{BB962C8B-B14F-4D97-AF65-F5344CB8AC3E}">
        <p14:creationId xmlns:p14="http://schemas.microsoft.com/office/powerpoint/2010/main" val="2300126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Text Annotation?</a:t>
            </a:r>
            <a:endParaRPr lang="en-US"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sz="3200" dirty="0" smtClean="0"/>
              <a:t>While reading, students mark the pages for </a:t>
            </a:r>
          </a:p>
          <a:p>
            <a:r>
              <a:rPr lang="en-US" sz="3200" dirty="0" smtClean="0"/>
              <a:t>Important  information</a:t>
            </a:r>
          </a:p>
          <a:p>
            <a:r>
              <a:rPr lang="en-US" sz="3200" dirty="0" smtClean="0"/>
              <a:t>Text meaning or key details</a:t>
            </a:r>
          </a:p>
          <a:p>
            <a:r>
              <a:rPr lang="en-US" sz="3200" dirty="0" smtClean="0"/>
              <a:t>Ideas and questions</a:t>
            </a:r>
            <a:endParaRPr lang="en-US" sz="3200" dirty="0"/>
          </a:p>
        </p:txBody>
      </p:sp>
      <p:pic>
        <p:nvPicPr>
          <p:cNvPr id="5" name="Content Placeholder 4" descr="j0309629.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179556" y="1600200"/>
            <a:ext cx="3284993" cy="3681413"/>
          </a:xfrm>
        </p:spPr>
      </p:pic>
    </p:spTree>
    <p:extLst>
      <p:ext uri="{BB962C8B-B14F-4D97-AF65-F5344CB8AC3E}">
        <p14:creationId xmlns:p14="http://schemas.microsoft.com/office/powerpoint/2010/main" val="365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Highlighters?</a:t>
            </a:r>
            <a:endParaRPr lang="en-US" dirty="0"/>
          </a:p>
        </p:txBody>
      </p:sp>
      <p:sp>
        <p:nvSpPr>
          <p:cNvPr id="9" name="Content Placeholder 8"/>
          <p:cNvSpPr>
            <a:spLocks noGrp="1"/>
          </p:cNvSpPr>
          <p:nvPr>
            <p:ph sz="half" idx="1"/>
          </p:nvPr>
        </p:nvSpPr>
        <p:spPr/>
        <p:txBody>
          <a:bodyPr>
            <a:normAutofit/>
          </a:bodyPr>
          <a:lstStyle/>
          <a:p>
            <a:pPr marL="0" indent="0">
              <a:buNone/>
            </a:pPr>
            <a:r>
              <a:rPr lang="en-US" sz="3600" dirty="0" smtClean="0"/>
              <a:t>Students often think text annotation simply involves highlighting almost every word in a text.</a:t>
            </a:r>
            <a:endParaRPr lang="en-US" sz="3600" dirty="0"/>
          </a:p>
        </p:txBody>
      </p:sp>
      <p:pic>
        <p:nvPicPr>
          <p:cNvPr id="12" name="Content Placeholder 11" descr="imgres-7.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6755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Highlighting?</a:t>
            </a:r>
            <a:endParaRPr lang="en-US" dirty="0"/>
          </a:p>
        </p:txBody>
      </p:sp>
      <p:sp>
        <p:nvSpPr>
          <p:cNvPr id="4" name="Content Placeholder 3"/>
          <p:cNvSpPr>
            <a:spLocks noGrp="1"/>
          </p:cNvSpPr>
          <p:nvPr>
            <p:ph sz="half" idx="1"/>
          </p:nvPr>
        </p:nvSpPr>
        <p:spPr/>
        <p:txBody>
          <a:bodyPr/>
          <a:lstStyle/>
          <a:p>
            <a:pPr marL="0" indent="0">
              <a:buNone/>
            </a:pPr>
            <a:r>
              <a:rPr lang="en-US" sz="3600" dirty="0" smtClean="0"/>
              <a:t>Harvard University puts incoming students on notice about the effectiveness of highlighting…</a:t>
            </a:r>
          </a:p>
          <a:p>
            <a:pPr marL="0" indent="0">
              <a:buNone/>
            </a:pPr>
            <a:endParaRPr lang="en-US" sz="3200" dirty="0"/>
          </a:p>
          <a:p>
            <a:pPr marL="0" indent="0">
              <a:buNone/>
            </a:pPr>
            <a:endParaRPr lang="en-US" sz="3200" dirty="0" smtClean="0"/>
          </a:p>
          <a:p>
            <a:pPr marL="0" indent="0">
              <a:buNone/>
            </a:pPr>
            <a:endParaRPr lang="en-US" dirty="0"/>
          </a:p>
        </p:txBody>
      </p:sp>
      <p:pic>
        <p:nvPicPr>
          <p:cNvPr id="5" name="Content Placeholder 4" descr="imgres-8.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95546" y="1417638"/>
            <a:ext cx="3795877" cy="4253949"/>
          </a:xfrm>
        </p:spPr>
      </p:pic>
    </p:spTree>
    <p:extLst>
      <p:ext uri="{BB962C8B-B14F-4D97-AF65-F5344CB8AC3E}">
        <p14:creationId xmlns:p14="http://schemas.microsoft.com/office/powerpoint/2010/main" val="2542146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313613" cy="868362"/>
          </a:xfrm>
        </p:spPr>
        <p:txBody>
          <a:bodyPr>
            <a:normAutofit fontScale="90000"/>
          </a:bodyPr>
          <a:lstStyle/>
          <a:p>
            <a:r>
              <a:rPr lang="en-US" dirty="0" smtClean="0"/>
              <a:t>Highlighting Dilutes Comprehension</a:t>
            </a:r>
            <a:endParaRPr lang="en-US" dirty="0"/>
          </a:p>
        </p:txBody>
      </p:sp>
      <p:sp>
        <p:nvSpPr>
          <p:cNvPr id="6" name="Content Placeholder 5"/>
          <p:cNvSpPr>
            <a:spLocks noGrp="1"/>
          </p:cNvSpPr>
          <p:nvPr>
            <p:ph sz="half" idx="1"/>
          </p:nvPr>
        </p:nvSpPr>
        <p:spPr>
          <a:xfrm>
            <a:off x="457200" y="1600200"/>
            <a:ext cx="4273550" cy="4525963"/>
          </a:xfrm>
        </p:spPr>
        <p:txBody>
          <a:bodyPr/>
          <a:lstStyle/>
          <a:p>
            <a:pPr marL="0" indent="0">
              <a:buNone/>
            </a:pPr>
            <a:r>
              <a:rPr lang="en-US" sz="2800" dirty="0" smtClean="0"/>
              <a:t>“First of all, throw away the highlighter in favor of a pen or pencil.  </a:t>
            </a:r>
          </a:p>
          <a:p>
            <a:pPr marL="0" indent="0">
              <a:buNone/>
            </a:pPr>
            <a:r>
              <a:rPr lang="en-US" sz="2800" dirty="0" smtClean="0"/>
              <a:t>Highlighting can </a:t>
            </a:r>
            <a:r>
              <a:rPr lang="en-US" sz="2800" i="1" dirty="0" smtClean="0"/>
              <a:t>actually distract you </a:t>
            </a:r>
            <a:r>
              <a:rPr lang="en-US" sz="2800" dirty="0" smtClean="0"/>
              <a:t>from the business of learning </a:t>
            </a:r>
          </a:p>
          <a:p>
            <a:pPr marL="0" indent="0">
              <a:buNone/>
            </a:pPr>
            <a:r>
              <a:rPr lang="en-US" sz="2800" dirty="0" smtClean="0"/>
              <a:t>and </a:t>
            </a:r>
            <a:r>
              <a:rPr lang="en-US" sz="2800" i="1" dirty="0" smtClean="0"/>
              <a:t>dilute your comprehension</a:t>
            </a:r>
            <a:r>
              <a:rPr lang="en-US" sz="2800" dirty="0" smtClean="0"/>
              <a:t>”(2005).</a:t>
            </a:r>
          </a:p>
          <a:p>
            <a:endParaRPr lang="en-US" dirty="0"/>
          </a:p>
        </p:txBody>
      </p:sp>
      <p:pic>
        <p:nvPicPr>
          <p:cNvPr id="3" name="Content Placeholder 2" descr="images-1.jpe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849351" y="1600200"/>
            <a:ext cx="3837449" cy="4300538"/>
          </a:xfrm>
        </p:spPr>
      </p:pic>
    </p:spTree>
    <p:extLst>
      <p:ext uri="{BB962C8B-B14F-4D97-AF65-F5344CB8AC3E}">
        <p14:creationId xmlns:p14="http://schemas.microsoft.com/office/powerpoint/2010/main" val="2089002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Improves Comprehension</a:t>
            </a:r>
            <a:endParaRPr lang="en-US" dirty="0"/>
          </a:p>
        </p:txBody>
      </p:sp>
      <p:pic>
        <p:nvPicPr>
          <p:cNvPr id="10" name="Content Placeholder 9"/>
          <p:cNvPicPr>
            <a:picLocks noGrp="1" noChangeAspect="1"/>
          </p:cNvPicPr>
          <p:nvPr>
            <p:ph sz="half" idx="1"/>
          </p:nvPr>
        </p:nvPicPr>
        <p:blipFill>
          <a:blip r:embed="rId3" cstate="screen">
            <a:extLst>
              <a:ext uri="{28A0092B-C50C-407E-A947-70E740481C1C}">
                <a14:useLocalDpi xmlns:a14="http://schemas.microsoft.com/office/drawing/2010/main"/>
              </a:ext>
            </a:extLst>
          </a:blip>
          <a:srcRect l="-2661" r="-2661"/>
          <a:stretch>
            <a:fillRect/>
          </a:stretch>
        </p:blipFill>
        <p:spPr>
          <a:xfrm>
            <a:off x="965200" y="1600201"/>
            <a:ext cx="3368675" cy="3775194"/>
          </a:xfrm>
        </p:spPr>
      </p:pic>
      <p:sp>
        <p:nvSpPr>
          <p:cNvPr id="6" name="Content Placeholder 5"/>
          <p:cNvSpPr>
            <a:spLocks noGrp="1"/>
          </p:cNvSpPr>
          <p:nvPr>
            <p:ph sz="half" idx="2"/>
          </p:nvPr>
        </p:nvSpPr>
        <p:spPr/>
        <p:txBody>
          <a:bodyPr>
            <a:normAutofit fontScale="92500" lnSpcReduction="20000"/>
          </a:bodyPr>
          <a:lstStyle/>
          <a:p>
            <a:r>
              <a:rPr lang="en-US" sz="3200" dirty="0" smtClean="0">
                <a:solidFill>
                  <a:srgbClr val="FF0000"/>
                </a:solidFill>
              </a:rPr>
              <a:t>Note-taking activities </a:t>
            </a:r>
            <a:r>
              <a:rPr lang="en-US" sz="3200" dirty="0" smtClean="0">
                <a:solidFill>
                  <a:srgbClr val="0000FF"/>
                </a:solidFill>
              </a:rPr>
              <a:t>have a positive impact on reading comprehension</a:t>
            </a:r>
          </a:p>
          <a:p>
            <a:r>
              <a:rPr lang="en-US" sz="3200" dirty="0" smtClean="0">
                <a:solidFill>
                  <a:srgbClr val="0000FF"/>
                </a:solidFill>
              </a:rPr>
              <a:t>Twenty-one of twenty-three studies </a:t>
            </a:r>
            <a:r>
              <a:rPr lang="en-US" sz="3200" dirty="0" smtClean="0">
                <a:solidFill>
                  <a:srgbClr val="FF0000"/>
                </a:solidFill>
              </a:rPr>
              <a:t>(91%) showed a </a:t>
            </a:r>
            <a:r>
              <a:rPr lang="en-US" sz="3200" i="1" u="sng" dirty="0" smtClean="0">
                <a:solidFill>
                  <a:srgbClr val="FF0000"/>
                </a:solidFill>
              </a:rPr>
              <a:t>positive outcome</a:t>
            </a:r>
            <a:endParaRPr lang="en-US" sz="3200" i="1" u="sng" dirty="0">
              <a:solidFill>
                <a:srgbClr val="FF0000"/>
              </a:solidFill>
            </a:endParaRPr>
          </a:p>
        </p:txBody>
      </p:sp>
    </p:spTree>
    <p:extLst>
      <p:ext uri="{BB962C8B-B14F-4D97-AF65-F5344CB8AC3E}">
        <p14:creationId xmlns:p14="http://schemas.microsoft.com/office/powerpoint/2010/main" val="1893686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973082"/>
            <a:ext cx="7315200" cy="1162050"/>
          </a:xfrm>
        </p:spPr>
        <p:txBody>
          <a:bodyPr>
            <a:normAutofit fontScale="90000"/>
          </a:bodyPr>
          <a:lstStyle/>
          <a:p>
            <a:pPr>
              <a:lnSpc>
                <a:spcPct val="90000"/>
              </a:lnSpc>
            </a:pPr>
            <a:r>
              <a:rPr lang="en-US" dirty="0" smtClean="0"/>
              <a:t>Teaching different annotation styles helps students discover what works for them.</a:t>
            </a:r>
            <a:endParaRPr lang="en-US" dirty="0"/>
          </a:p>
        </p:txBody>
      </p:sp>
      <p:sp>
        <p:nvSpPr>
          <p:cNvPr id="7" name="Text Placeholder 6"/>
          <p:cNvSpPr>
            <a:spLocks noGrp="1"/>
          </p:cNvSpPr>
          <p:nvPr>
            <p:ph type="body" sz="half" idx="2"/>
          </p:nvPr>
        </p:nvSpPr>
        <p:spPr>
          <a:xfrm>
            <a:off x="914400" y="5317356"/>
            <a:ext cx="7315200" cy="987970"/>
          </a:xfrm>
        </p:spPr>
        <p:txBody>
          <a:bodyPr>
            <a:normAutofit fontScale="85000" lnSpcReduction="10000"/>
          </a:bodyPr>
          <a:lstStyle/>
          <a:p>
            <a:r>
              <a:rPr lang="en-US" dirty="0" smtClean="0"/>
              <a:t>It’s important to expose them to different ways to annotate texts while they read.  Over time, the students will gravitate to those that fit their individual needs best.  However, they need to learn that there are MANY styles and strategies.</a:t>
            </a:r>
            <a:endParaRPr lang="en-US" dirty="0"/>
          </a:p>
        </p:txBody>
      </p:sp>
      <p:pic>
        <p:nvPicPr>
          <p:cNvPr id="8" name="Picture Placeholder 7" descr="first_pants_then_shoes.jpg"/>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0784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5901"/>
            <a:ext cx="7313613" cy="868362"/>
          </a:xfrm>
        </p:spPr>
        <p:txBody>
          <a:bodyPr/>
          <a:lstStyle/>
          <a:p>
            <a:r>
              <a:rPr lang="en-US" sz="4000" dirty="0" smtClean="0"/>
              <a:t>Annotation Styles and Strategies</a:t>
            </a:r>
            <a:endParaRPr lang="en-US" sz="4000" dirty="0"/>
          </a:p>
        </p:txBody>
      </p:sp>
      <p:sp>
        <p:nvSpPr>
          <p:cNvPr id="3" name="Content Placeholder 2"/>
          <p:cNvSpPr>
            <a:spLocks noGrp="1"/>
          </p:cNvSpPr>
          <p:nvPr>
            <p:ph sz="half" idx="1"/>
          </p:nvPr>
        </p:nvSpPr>
        <p:spPr/>
        <p:txBody>
          <a:bodyPr anchor="ctr">
            <a:normAutofit/>
          </a:bodyPr>
          <a:lstStyle/>
          <a:p>
            <a:pPr marL="0" indent="0" algn="ctr">
              <a:buNone/>
            </a:pPr>
            <a:r>
              <a:rPr lang="en-US" sz="4000" dirty="0" smtClean="0"/>
              <a:t>Bracket [</a:t>
            </a:r>
            <a:r>
              <a:rPr lang="en-US" sz="4000" dirty="0" smtClean="0">
                <a:solidFill>
                  <a:srgbClr val="FF0000"/>
                </a:solidFill>
              </a:rPr>
              <a:t>important</a:t>
            </a:r>
            <a:r>
              <a:rPr lang="en-US" sz="4000" dirty="0" smtClean="0"/>
              <a:t>] passages</a:t>
            </a:r>
          </a:p>
          <a:p>
            <a:pPr marL="0" indent="0">
              <a:buNone/>
            </a:pPr>
            <a:endParaRPr lang="en-US" dirty="0" smtClean="0"/>
          </a:p>
          <a:p>
            <a:endParaRPr lang="en-US" dirty="0"/>
          </a:p>
        </p:txBody>
      </p:sp>
      <p:pic>
        <p:nvPicPr>
          <p:cNvPr id="5" name="Content Placeholder 4" descr="if_dress_code_doesnt_suit_teens.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353556" y="1270000"/>
            <a:ext cx="4333244" cy="4856163"/>
          </a:xfrm>
        </p:spPr>
      </p:pic>
      <p:sp>
        <p:nvSpPr>
          <p:cNvPr id="6" name="Left Bracket 5"/>
          <p:cNvSpPr/>
          <p:nvPr/>
        </p:nvSpPr>
        <p:spPr>
          <a:xfrm>
            <a:off x="4422648" y="4143375"/>
            <a:ext cx="73152" cy="914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ight Bracket 6"/>
          <p:cNvSpPr/>
          <p:nvPr/>
        </p:nvSpPr>
        <p:spPr>
          <a:xfrm>
            <a:off x="7314056" y="4143374"/>
            <a:ext cx="45719" cy="73977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a:off x="3559175" y="2898775"/>
            <a:ext cx="936625" cy="1069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1356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610</TotalTime>
  <Words>1053</Words>
  <Application>Microsoft Office PowerPoint</Application>
  <PresentationFormat>On-screen Show (4:3)</PresentationFormat>
  <Paragraphs>84</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Goudy Old Style</vt:lpstr>
      <vt:lpstr>Impact</vt:lpstr>
      <vt:lpstr>Rockwell</vt:lpstr>
      <vt:lpstr>Inkwell</vt:lpstr>
      <vt:lpstr>Text Annotation 101</vt:lpstr>
      <vt:lpstr>Text Annotation by Teachers</vt:lpstr>
      <vt:lpstr>What is Text Annotation?</vt:lpstr>
      <vt:lpstr>What About Highlighters?</vt:lpstr>
      <vt:lpstr>What About Highlighting?</vt:lpstr>
      <vt:lpstr>Highlighting Dilutes Comprehension</vt:lpstr>
      <vt:lpstr>Improves Comprehension</vt:lpstr>
      <vt:lpstr>Teaching different annotation styles helps students discover what works for them.</vt:lpstr>
      <vt:lpstr>Annotation Styles and Strategies</vt:lpstr>
      <vt:lpstr>Annotation Styles and Strategies</vt:lpstr>
      <vt:lpstr>Annotation Styles and Strategies</vt:lpstr>
      <vt:lpstr>Annotation Styles and Strategies</vt:lpstr>
      <vt:lpstr>Annotation Styles and Strategies</vt:lpstr>
      <vt:lpstr>Annotation Styles and Strategies</vt:lpstr>
      <vt:lpstr>Annotation Styles and Strategies</vt:lpstr>
      <vt:lpstr>Challenges and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Annotation</dc:title>
  <dc:creator>Kim Rathke</dc:creator>
  <cp:lastModifiedBy>Winnipeg School Division</cp:lastModifiedBy>
  <cp:revision>48</cp:revision>
  <dcterms:created xsi:type="dcterms:W3CDTF">2012-07-11T02:42:49Z</dcterms:created>
  <dcterms:modified xsi:type="dcterms:W3CDTF">2018-09-07T16:33:14Z</dcterms:modified>
</cp:coreProperties>
</file>