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73" r:id="rId4"/>
    <p:sldId id="274" r:id="rId5"/>
    <p:sldId id="276" r:id="rId6"/>
    <p:sldId id="279" r:id="rId7"/>
    <p:sldId id="278" r:id="rId8"/>
    <p:sldId id="277" r:id="rId9"/>
    <p:sldId id="280" r:id="rId10"/>
    <p:sldId id="285" r:id="rId11"/>
    <p:sldId id="271" r:id="rId12"/>
    <p:sldId id="287" r:id="rId13"/>
    <p:sldId id="288" r:id="rId14"/>
    <p:sldId id="293" r:id="rId15"/>
    <p:sldId id="294" r:id="rId16"/>
    <p:sldId id="289" r:id="rId17"/>
    <p:sldId id="281" r:id="rId18"/>
    <p:sldId id="283" r:id="rId19"/>
    <p:sldId id="282" r:id="rId20"/>
    <p:sldId id="286" r:id="rId21"/>
    <p:sldId id="290" r:id="rId22"/>
    <p:sldId id="291" r:id="rId23"/>
    <p:sldId id="272" r:id="rId24"/>
    <p:sldId id="29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0000"/>
    <a:srgbClr val="FF9900"/>
    <a:srgbClr val="0066FF"/>
    <a:srgbClr val="9900FF"/>
    <a:srgbClr val="FF9999"/>
    <a:srgbClr val="CC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4" autoAdjust="0"/>
  </p:normalViewPr>
  <p:slideViewPr>
    <p:cSldViewPr>
      <p:cViewPr>
        <p:scale>
          <a:sx n="94" d="100"/>
          <a:sy n="94" d="100"/>
        </p:scale>
        <p:origin x="-462"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15E6741-5D71-4C23-82A2-489A8E25A74B}" type="datetimeFigureOut">
              <a:rPr lang="en-US"/>
              <a:pPr>
                <a:defRPr/>
              </a:pPr>
              <a:t>3/12/2015</a:t>
            </a:fld>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E1C2203-3AD9-4990-9019-C0E6A3FAE373}" type="slidenum">
              <a:rPr lang="en-US"/>
              <a:pPr>
                <a:defRPr/>
              </a:pPr>
              <a:t>‹#›</a:t>
            </a:fld>
            <a:endParaRPr lang="en-US"/>
          </a:p>
        </p:txBody>
      </p:sp>
    </p:spTree>
    <p:extLst>
      <p:ext uri="{BB962C8B-B14F-4D97-AF65-F5344CB8AC3E}">
        <p14:creationId xmlns:p14="http://schemas.microsoft.com/office/powerpoint/2010/main" val="2272960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altLang="en-US" smtClean="0"/>
              <a:t>A campaign poster for Barack Obama and a billboard advertisement that was displayed on Interstate 35 between Dallas and Austin in Texas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r>
              <a:rPr lang="en-US" altLang="en-US" smtClean="0"/>
              <a:t>Have students come up with possible counter arguments to these two assertions.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r>
              <a:rPr lang="en-US" altLang="en-US" smtClean="0"/>
              <a:t>Have students compare these excerpts from Martin Luther King Jr.’s famous “I Have A Dream” speech.  This is an excellent example of a conclusion that wraps back around to the theme introduced in the introduction.  Emphasize to students that restating the thesis doesn’t mean that you simply recopy your thesis sentence, and change one or two words.  The conclusion should revisit the author’s position established in the thesis statement—and reiterate the author’s vision going forward.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r>
              <a:rPr lang="en-US" altLang="en-US" smtClean="0"/>
              <a:t>Take this opportunity to review the structure of a persuasive essay.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en-US" altLang="en-US" smtClean="0"/>
              <a:t>Discuss with students that writing free of grammatical and spelling errors is more credible.  An example of asyndeton has been purposefully added to this comment.  Older students can debate the effectiveness of the choice to leave out the commas in series as a style choice.  Students might also discuss the use of texting language in online persuasive writing—is it appropriate?  Is a formally written blog or response more or less credible than a response written in texting language. (LOL u r so right! Vs. I agree that recycling is a great way to reduce food waste.)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r>
              <a:rPr lang="en-US" altLang="en-US" smtClean="0"/>
              <a:t>Counter arguments are listed here as optional.  Depending on the length of the essay, counter arguments may be omitted. Notice that the components have been color coded.  They are color coded throughout this presentation.  As an extension activity, students could use the color codes here to highlight mentor texts.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r>
              <a:rPr lang="en-US" altLang="en-US" smtClean="0"/>
              <a:t>Here are some possible leads for a persuasive paper about school dress codes.  Have students consider tone and audience.  Which would be most appropriate?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r>
              <a:rPr lang="en-US" altLang="en-US" smtClean="0"/>
              <a:t>Introduce the thesis statement model.  Have students practice writing thesis statements with the “I believe” stem until they become proficient.  Some students may only need to be shown the example once—others may have to write four or five essays using the stem until they get the idea.  I refer to the “I believe” stem as the “training wheels” for thesis statements.  Once students are confident in their ability to write thesis statements, they can get rid of the “training wheels.”  Show students the correlation between the planner and the thesis statement and forecast.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en-US" altLang="en-US" smtClean="0"/>
              <a:t>Show students the correlation between the thesis and forecast and the planner.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r>
              <a:rPr lang="en-US" altLang="en-US" smtClean="0"/>
              <a:t>Have students analyze these typical student thesis statements.  The first is missing a forecast.  The third has an assertion, and previews the arguments, but the tone is not academic.  This is a great opportunity to discuss with students the use of first person, second person, and third person points of view in academic writing.  The final example starts with an assertion, but the writer then launches into the heart of the arguments.  Stress to students that the forecast is a concise preview—the full argument and supporting details should go in the body paragraphs, not the introduction.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r>
              <a:rPr lang="en-US" altLang="en-US" smtClean="0"/>
              <a:t>Many students will have seen “Captain America” or “The Avengers.”  Talk about why this particular ad, which is featured in the film, would appeal to the Captain American character.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en-US" altLang="en-US" smtClean="0"/>
              <a:t>Discuss with students why sad images are often used in ads for companies that are soliciting donations.  Discuss the effects of music in these ads as well—an example would be Sarah MacLachlan’s song “In the Arms of an Angel”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r>
              <a:rPr lang="en-US" altLang="en-US" smtClean="0"/>
              <a:t>Discuss with students the power of the appeal of fun.  This spokesman for Six Flags is a somewhat controversial choice in the business world.  What about this “creepy old guy” suggests “fun” to young audiences?  The desire to follow in the footsteps of a famous celebrity is also a powerful emotional appeal.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8D5BD-4A29-46CE-94A2-FF4736B95740}" type="slidenum">
              <a:rPr lang="en-US"/>
              <a:pPr>
                <a:defRPr/>
              </a:pPr>
              <a:t>‹#›</a:t>
            </a:fld>
            <a:endParaRPr lang="en-US"/>
          </a:p>
        </p:txBody>
      </p:sp>
    </p:spTree>
    <p:extLst>
      <p:ext uri="{BB962C8B-B14F-4D97-AF65-F5344CB8AC3E}">
        <p14:creationId xmlns:p14="http://schemas.microsoft.com/office/powerpoint/2010/main" val="120215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965EF-C453-4064-839F-DB212D497E12}" type="slidenum">
              <a:rPr lang="en-US"/>
              <a:pPr>
                <a:defRPr/>
              </a:pPr>
              <a:t>‹#›</a:t>
            </a:fld>
            <a:endParaRPr lang="en-US"/>
          </a:p>
        </p:txBody>
      </p:sp>
    </p:spTree>
    <p:extLst>
      <p:ext uri="{BB962C8B-B14F-4D97-AF65-F5344CB8AC3E}">
        <p14:creationId xmlns:p14="http://schemas.microsoft.com/office/powerpoint/2010/main" val="205648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971557-EAD6-4DDB-A051-FB6F27F85465}" type="slidenum">
              <a:rPr lang="en-US"/>
              <a:pPr>
                <a:defRPr/>
              </a:pPr>
              <a:t>‹#›</a:t>
            </a:fld>
            <a:endParaRPr lang="en-US"/>
          </a:p>
        </p:txBody>
      </p:sp>
    </p:spTree>
    <p:extLst>
      <p:ext uri="{BB962C8B-B14F-4D97-AF65-F5344CB8AC3E}">
        <p14:creationId xmlns:p14="http://schemas.microsoft.com/office/powerpoint/2010/main" val="6214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28D924-F405-4002-BEBF-9F3181E91C0D}" type="slidenum">
              <a:rPr lang="en-US"/>
              <a:pPr>
                <a:defRPr/>
              </a:pPr>
              <a:t>‹#›</a:t>
            </a:fld>
            <a:endParaRPr lang="en-US"/>
          </a:p>
        </p:txBody>
      </p:sp>
    </p:spTree>
    <p:extLst>
      <p:ext uri="{BB962C8B-B14F-4D97-AF65-F5344CB8AC3E}">
        <p14:creationId xmlns:p14="http://schemas.microsoft.com/office/powerpoint/2010/main" val="398507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B7D1D-9DC0-48E4-A8FF-FE7D28B71661}" type="slidenum">
              <a:rPr lang="en-US"/>
              <a:pPr>
                <a:defRPr/>
              </a:pPr>
              <a:t>‹#›</a:t>
            </a:fld>
            <a:endParaRPr lang="en-US"/>
          </a:p>
        </p:txBody>
      </p:sp>
    </p:spTree>
    <p:extLst>
      <p:ext uri="{BB962C8B-B14F-4D97-AF65-F5344CB8AC3E}">
        <p14:creationId xmlns:p14="http://schemas.microsoft.com/office/powerpoint/2010/main" val="467380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3D6AF-3AD1-40C7-8164-5B3290866CDB}" type="slidenum">
              <a:rPr lang="en-US"/>
              <a:pPr>
                <a:defRPr/>
              </a:pPr>
              <a:t>‹#›</a:t>
            </a:fld>
            <a:endParaRPr lang="en-US"/>
          </a:p>
        </p:txBody>
      </p:sp>
    </p:spTree>
    <p:extLst>
      <p:ext uri="{BB962C8B-B14F-4D97-AF65-F5344CB8AC3E}">
        <p14:creationId xmlns:p14="http://schemas.microsoft.com/office/powerpoint/2010/main" val="371982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E770E-593B-4F7D-97BF-9FCADB9C897C}" type="slidenum">
              <a:rPr lang="en-US"/>
              <a:pPr>
                <a:defRPr/>
              </a:pPr>
              <a:t>‹#›</a:t>
            </a:fld>
            <a:endParaRPr lang="en-US"/>
          </a:p>
        </p:txBody>
      </p:sp>
    </p:spTree>
    <p:extLst>
      <p:ext uri="{BB962C8B-B14F-4D97-AF65-F5344CB8AC3E}">
        <p14:creationId xmlns:p14="http://schemas.microsoft.com/office/powerpoint/2010/main" val="176005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191E8-0F0D-4908-AAD0-8A1A6157976A}" type="slidenum">
              <a:rPr lang="en-US"/>
              <a:pPr>
                <a:defRPr/>
              </a:pPr>
              <a:t>‹#›</a:t>
            </a:fld>
            <a:endParaRPr lang="en-US"/>
          </a:p>
        </p:txBody>
      </p:sp>
    </p:spTree>
    <p:extLst>
      <p:ext uri="{BB962C8B-B14F-4D97-AF65-F5344CB8AC3E}">
        <p14:creationId xmlns:p14="http://schemas.microsoft.com/office/powerpoint/2010/main" val="233304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9BF01-8688-4115-9019-3EA025F9ED59}" type="slidenum">
              <a:rPr lang="en-US"/>
              <a:pPr>
                <a:defRPr/>
              </a:pPr>
              <a:t>‹#›</a:t>
            </a:fld>
            <a:endParaRPr lang="en-US"/>
          </a:p>
        </p:txBody>
      </p:sp>
    </p:spTree>
    <p:extLst>
      <p:ext uri="{BB962C8B-B14F-4D97-AF65-F5344CB8AC3E}">
        <p14:creationId xmlns:p14="http://schemas.microsoft.com/office/powerpoint/2010/main" val="172130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EB91BD-D799-46F8-82AA-9AA09C67395E}" type="slidenum">
              <a:rPr lang="en-US"/>
              <a:pPr>
                <a:defRPr/>
              </a:pPr>
              <a:t>‹#›</a:t>
            </a:fld>
            <a:endParaRPr lang="en-US"/>
          </a:p>
        </p:txBody>
      </p:sp>
    </p:spTree>
    <p:extLst>
      <p:ext uri="{BB962C8B-B14F-4D97-AF65-F5344CB8AC3E}">
        <p14:creationId xmlns:p14="http://schemas.microsoft.com/office/powerpoint/2010/main" val="175957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A06143-0EBF-4E63-AA6C-9FA29235E996}" type="slidenum">
              <a:rPr lang="en-US"/>
              <a:pPr>
                <a:defRPr/>
              </a:pPr>
              <a:t>‹#›</a:t>
            </a:fld>
            <a:endParaRPr lang="en-US"/>
          </a:p>
        </p:txBody>
      </p:sp>
    </p:spTree>
    <p:extLst>
      <p:ext uri="{BB962C8B-B14F-4D97-AF65-F5344CB8AC3E}">
        <p14:creationId xmlns:p14="http://schemas.microsoft.com/office/powerpoint/2010/main" val="9995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ED01F8-30D8-447D-8842-BE431837E11E}" type="slidenum">
              <a:rPr lang="en-US"/>
              <a:pPr>
                <a:defRPr/>
              </a:pPr>
              <a:t>‹#›</a:t>
            </a:fld>
            <a:endParaRPr lang="en-US"/>
          </a:p>
        </p:txBody>
      </p:sp>
    </p:spTree>
    <p:extLst>
      <p:ext uri="{BB962C8B-B14F-4D97-AF65-F5344CB8AC3E}">
        <p14:creationId xmlns:p14="http://schemas.microsoft.com/office/powerpoint/2010/main" val="287540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93D04B-98F2-45CB-9F37-8C362E1D40B8}" type="slidenum">
              <a:rPr lang="en-US"/>
              <a:pPr>
                <a:defRPr/>
              </a:pPr>
              <a:t>‹#›</a:t>
            </a:fld>
            <a:endParaRPr lang="en-US"/>
          </a:p>
        </p:txBody>
      </p:sp>
    </p:spTree>
    <p:extLst>
      <p:ext uri="{BB962C8B-B14F-4D97-AF65-F5344CB8AC3E}">
        <p14:creationId xmlns:p14="http://schemas.microsoft.com/office/powerpoint/2010/main" val="177557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77213-03CD-4BA2-BDAD-A712DB97CAE0}" type="slidenum">
              <a:rPr lang="en-US"/>
              <a:pPr>
                <a:defRPr/>
              </a:pPr>
              <a:t>‹#›</a:t>
            </a:fld>
            <a:endParaRPr lang="en-US"/>
          </a:p>
        </p:txBody>
      </p:sp>
    </p:spTree>
    <p:extLst>
      <p:ext uri="{BB962C8B-B14F-4D97-AF65-F5344CB8AC3E}">
        <p14:creationId xmlns:p14="http://schemas.microsoft.com/office/powerpoint/2010/main" val="282544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4CF69A-DB32-43ED-AA18-C554ABA286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Uncle_S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upload.wikimedia.org/wikipedia/commons/1/1d/Unclesamwantyou.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time.com/time/business/article/0,8599,1912454,00.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zazzle.com/miss_me_yet_george_bush_billboard_postcard-239692539098456593" TargetMode="External"/><Relationship Id="rId5" Type="http://schemas.openxmlformats.org/officeDocument/2006/relationships/hyperlink" Target="http://www.zazzle.com/change_we_can_believe_in_poster-228719897857931246"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838200"/>
            <a:ext cx="7772400" cy="1470025"/>
          </a:xfrm>
        </p:spPr>
        <p:txBody>
          <a:bodyPr/>
          <a:lstStyle/>
          <a:p>
            <a:pPr eaLnBrk="1" hangingPunct="1"/>
            <a:r>
              <a:rPr lang="en-US" altLang="en-US" dirty="0" smtClean="0">
                <a:solidFill>
                  <a:srgbClr val="FFCC00"/>
                </a:solidFill>
              </a:rPr>
              <a:t>The Art of Persuasion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743200"/>
            <a:ext cx="3676650" cy="24432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r>
              <a:rPr lang="en-US" altLang="en-US" smtClean="0">
                <a:solidFill>
                  <a:srgbClr val="FF9999"/>
                </a:solidFill>
              </a:rPr>
              <a:t>The Persuasive Essay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200" smtClean="0">
                <a:solidFill>
                  <a:srgbClr val="FF9999"/>
                </a:solidFill>
              </a:rPr>
              <a:t>A persuasive essay convinces readers to agree with the writer’s opinion</a:t>
            </a:r>
          </a:p>
        </p:txBody>
      </p:sp>
      <p:sp>
        <p:nvSpPr>
          <p:cNvPr id="12291" name="Rectangle 3"/>
          <p:cNvSpPr>
            <a:spLocks noGrp="1" noChangeArrowheads="1"/>
          </p:cNvSpPr>
          <p:nvPr>
            <p:ph type="body" idx="1"/>
          </p:nvPr>
        </p:nvSpPr>
        <p:spPr/>
        <p:txBody>
          <a:bodyPr/>
          <a:lstStyle/>
          <a:p>
            <a:r>
              <a:rPr lang="en-US" altLang="en-US" sz="2800" smtClean="0"/>
              <a:t>The </a:t>
            </a:r>
            <a:r>
              <a:rPr lang="en-US" altLang="en-US" sz="2800" smtClean="0">
                <a:solidFill>
                  <a:srgbClr val="FFCC00"/>
                </a:solidFill>
              </a:rPr>
              <a:t>lead/hook</a:t>
            </a:r>
            <a:r>
              <a:rPr lang="en-US" altLang="en-US" sz="2800" smtClean="0"/>
              <a:t> captures the reader’s attention</a:t>
            </a:r>
          </a:p>
          <a:p>
            <a:r>
              <a:rPr lang="en-US" altLang="en-US" sz="2800" smtClean="0"/>
              <a:t>The </a:t>
            </a:r>
            <a:r>
              <a:rPr lang="en-US" altLang="en-US" sz="2800" smtClean="0">
                <a:solidFill>
                  <a:schemeClr val="folHlink"/>
                </a:solidFill>
              </a:rPr>
              <a:t>thesis</a:t>
            </a:r>
            <a:r>
              <a:rPr lang="en-US" altLang="en-US" sz="2800" smtClean="0"/>
              <a:t> states the writer’s assertion (belief) about the topic</a:t>
            </a:r>
          </a:p>
          <a:p>
            <a:r>
              <a:rPr lang="en-US" altLang="en-US" sz="2800" smtClean="0"/>
              <a:t>The </a:t>
            </a:r>
            <a:r>
              <a:rPr lang="en-US" altLang="en-US" sz="2800" smtClean="0">
                <a:solidFill>
                  <a:schemeClr val="hlink"/>
                </a:solidFill>
              </a:rPr>
              <a:t>supporting arguments</a:t>
            </a:r>
            <a:r>
              <a:rPr lang="en-US" altLang="en-US" sz="2800" smtClean="0"/>
              <a:t> (logos, pathos, ethos) convince the reader that the thesis is correct</a:t>
            </a:r>
          </a:p>
          <a:p>
            <a:r>
              <a:rPr lang="en-US" altLang="en-US" sz="2800" smtClean="0"/>
              <a:t>Optional</a:t>
            </a:r>
            <a:r>
              <a:rPr lang="en-US" altLang="en-US" sz="2800" smtClean="0">
                <a:solidFill>
                  <a:srgbClr val="0066FF"/>
                </a:solidFill>
              </a:rPr>
              <a:t> counter arguments</a:t>
            </a:r>
            <a:r>
              <a:rPr lang="en-US" altLang="en-US" sz="2800" smtClean="0"/>
              <a:t> respond to reader concerns and objections</a:t>
            </a:r>
          </a:p>
          <a:p>
            <a:r>
              <a:rPr lang="en-US" altLang="en-US" sz="2800" smtClean="0"/>
              <a:t>The </a:t>
            </a:r>
            <a:r>
              <a:rPr lang="en-US" altLang="en-US" sz="2800" smtClean="0">
                <a:solidFill>
                  <a:srgbClr val="9900FF"/>
                </a:solidFill>
              </a:rPr>
              <a:t>conclusion</a:t>
            </a:r>
            <a:r>
              <a:rPr lang="en-US" altLang="en-US" sz="2800" smtClean="0"/>
              <a:t> restates the thesis (comes back to the point)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altLang="en-US" sz="3200" smtClean="0">
                <a:solidFill>
                  <a:srgbClr val="FFCC00"/>
                </a:solidFill>
              </a:rPr>
              <a:t>Lead / Hook</a:t>
            </a:r>
            <a:br>
              <a:rPr lang="en-US" altLang="en-US" sz="3200" smtClean="0">
                <a:solidFill>
                  <a:srgbClr val="FFCC00"/>
                </a:solidFill>
              </a:rPr>
            </a:br>
            <a:r>
              <a:rPr lang="en-US" altLang="en-US" sz="3200" smtClean="0">
                <a:solidFill>
                  <a:srgbClr val="FFCC00"/>
                </a:solidFill>
              </a:rPr>
              <a:t>Grab the Reader’s Attention</a:t>
            </a:r>
          </a:p>
        </p:txBody>
      </p:sp>
      <p:graphicFrame>
        <p:nvGraphicFramePr>
          <p:cNvPr id="53377" name="Group 129"/>
          <p:cNvGraphicFramePr>
            <a:graphicFrameLocks noGrp="1"/>
          </p:cNvGraphicFramePr>
          <p:nvPr>
            <p:ph idx="1"/>
          </p:nvPr>
        </p:nvGraphicFramePr>
        <p:xfrm>
          <a:off x="457200" y="1295400"/>
          <a:ext cx="8229600" cy="5332462"/>
        </p:xfrm>
        <a:graphic>
          <a:graphicData uri="http://schemas.openxmlformats.org/drawingml/2006/table">
            <a:tbl>
              <a:tblPr/>
              <a:tblGrid>
                <a:gridCol w="4114800"/>
                <a:gridCol w="4114800"/>
              </a:tblGrid>
              <a:tr h="11582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Anecdote (narrative vignette)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 walked proudly through the hallways of AMS, my new blue mohawk glistening magnificently in the florescent lighting of the hallway, but then I saw Mr. Caruthers.  I felt the wax in my hair start to melt.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24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Question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Do schools have the right to tell kids how to dress?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Hyperbole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For the past 300 years in this country, schools have been crushing the artistic freedom of students with oppressive dress codes!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582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Setting</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At Centerville Middle School, a controversy is brewing.  Walk down the hallways, and amidst a tranquil sea of khaki pants and navy blue polo shirts, the blades of a fuchsia mohawk cut through the peaceful learning environment.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24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Alliterative Phrase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Timeless.  Tasteful.  Tried and true.  The traditional school uniform is the foundation of a true learning environment.</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Quotation</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“Give me liberty or give me death.”</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smtClean="0">
                <a:solidFill>
                  <a:schemeClr val="folHlink"/>
                </a:solidFill>
              </a:rPr>
              <a:t>Thesis and Forecast</a:t>
            </a:r>
          </a:p>
        </p:txBody>
      </p:sp>
      <p:sp>
        <p:nvSpPr>
          <p:cNvPr id="14339" name="Rectangle 3"/>
          <p:cNvSpPr>
            <a:spLocks noGrp="1" noChangeArrowheads="1"/>
          </p:cNvSpPr>
          <p:nvPr>
            <p:ph type="body" idx="1"/>
          </p:nvPr>
        </p:nvSpPr>
        <p:spPr/>
        <p:txBody>
          <a:bodyPr/>
          <a:lstStyle/>
          <a:p>
            <a:pPr>
              <a:lnSpc>
                <a:spcPct val="90000"/>
              </a:lnSpc>
              <a:buFontTx/>
              <a:buNone/>
            </a:pPr>
            <a:r>
              <a:rPr lang="en-US" altLang="en-US" smtClean="0">
                <a:solidFill>
                  <a:schemeClr val="folHlink"/>
                </a:solidFill>
              </a:rPr>
              <a:t>   A thesis statement is always one sentence that states your assertion (belief) about a topic.  A thesis statement usually includes a forecast (brief preview of your arguments).</a:t>
            </a:r>
          </a:p>
          <a:p>
            <a:pPr>
              <a:lnSpc>
                <a:spcPct val="90000"/>
              </a:lnSpc>
              <a:buFontTx/>
              <a:buNone/>
            </a:pPr>
            <a:endParaRPr lang="en-US" altLang="en-US" smtClean="0">
              <a:solidFill>
                <a:schemeClr val="folHlink"/>
              </a:solidFill>
            </a:endParaRPr>
          </a:p>
          <a:p>
            <a:pPr>
              <a:lnSpc>
                <a:spcPct val="90000"/>
              </a:lnSpc>
              <a:buFontTx/>
              <a:buNone/>
            </a:pPr>
            <a:r>
              <a:rPr lang="en-US" altLang="en-US" smtClean="0">
                <a:solidFill>
                  <a:schemeClr val="folHlink"/>
                </a:solidFill>
              </a:rPr>
              <a:t>   (I believe) ____________________ because of </a:t>
            </a:r>
            <a:r>
              <a:rPr lang="en-US" altLang="en-US" u="sng" smtClean="0">
                <a:solidFill>
                  <a:schemeClr val="folHlink"/>
                </a:solidFill>
              </a:rPr>
              <a:t>argument 1</a:t>
            </a:r>
            <a:r>
              <a:rPr lang="en-US" altLang="en-US" smtClean="0">
                <a:solidFill>
                  <a:schemeClr val="folHlink"/>
                </a:solidFill>
              </a:rPr>
              <a:t>, </a:t>
            </a:r>
            <a:r>
              <a:rPr lang="en-US" altLang="en-US" u="sng" smtClean="0">
                <a:solidFill>
                  <a:schemeClr val="folHlink"/>
                </a:solidFill>
              </a:rPr>
              <a:t>argument 2</a:t>
            </a:r>
            <a:r>
              <a:rPr lang="en-US" altLang="en-US" smtClean="0">
                <a:solidFill>
                  <a:schemeClr val="folHlink"/>
                </a:solidFill>
              </a:rPr>
              <a:t>, and </a:t>
            </a:r>
            <a:r>
              <a:rPr lang="en-US" altLang="en-US" u="sng" smtClean="0">
                <a:solidFill>
                  <a:schemeClr val="folHlink"/>
                </a:solidFill>
              </a:rPr>
              <a:t>argument 3</a:t>
            </a:r>
            <a:r>
              <a:rPr lang="en-US" altLang="en-US" smtClean="0">
                <a:solidFill>
                  <a:schemeClr val="folHlink"/>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smtClean="0">
                <a:solidFill>
                  <a:srgbClr val="FF9900"/>
                </a:solidFill>
              </a:rPr>
              <a:t>Text Structure of a Persuasive Essay</a:t>
            </a:r>
          </a:p>
        </p:txBody>
      </p:sp>
      <p:pic>
        <p:nvPicPr>
          <p:cNvPr id="15363" name="Picture 3" descr="STAAR EXPOSITORY PL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smtClean="0"/>
              <a:t>Which of the following is a good thesis statement?</a:t>
            </a:r>
          </a:p>
        </p:txBody>
      </p:sp>
      <p:sp>
        <p:nvSpPr>
          <p:cNvPr id="16387" name="Rectangle 3"/>
          <p:cNvSpPr>
            <a:spLocks noGrp="1" noChangeArrowheads="1"/>
          </p:cNvSpPr>
          <p:nvPr>
            <p:ph type="body" idx="1"/>
          </p:nvPr>
        </p:nvSpPr>
        <p:spPr/>
        <p:txBody>
          <a:bodyPr/>
          <a:lstStyle/>
          <a:p>
            <a:pPr>
              <a:lnSpc>
                <a:spcPct val="90000"/>
              </a:lnSpc>
            </a:pPr>
            <a:r>
              <a:rPr lang="en-US" altLang="en-US" sz="2400" smtClean="0"/>
              <a:t>I believe we must stop wasting food now!</a:t>
            </a:r>
          </a:p>
          <a:p>
            <a:pPr>
              <a:lnSpc>
                <a:spcPct val="90000"/>
              </a:lnSpc>
            </a:pPr>
            <a:r>
              <a:rPr lang="en-US" altLang="en-US" sz="2400" smtClean="0"/>
              <a:t>The problem of food waste can easily be solved by implementing three simple steps:  reduce, reuse, recycle.</a:t>
            </a:r>
          </a:p>
          <a:p>
            <a:pPr>
              <a:lnSpc>
                <a:spcPct val="90000"/>
              </a:lnSpc>
            </a:pPr>
            <a:r>
              <a:rPr lang="en-US" altLang="en-US" sz="2400" smtClean="0"/>
              <a:t>If you aren’t reducing, reusing, and recycling, you should.</a:t>
            </a:r>
          </a:p>
          <a:p>
            <a:pPr>
              <a:lnSpc>
                <a:spcPct val="90000"/>
              </a:lnSpc>
            </a:pPr>
            <a:r>
              <a:rPr lang="en-US" altLang="en-US" sz="2400" smtClean="0"/>
              <a:t>I believe wasting food is a huge problem.  We need to reduce our food waste.  For example, make a shopping list before you go to the store, and only buy things you truly need.  You shouldn’t buy a gallon of milk if you are only going to drink a quart of it during the week.  Who cares if the gallon size is on sale?</a:t>
            </a:r>
          </a:p>
          <a:p>
            <a:pPr>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solidFill>
                  <a:srgbClr val="33CCCC"/>
                </a:solidFill>
              </a:rPr>
              <a:t>Supporting Arguments</a:t>
            </a:r>
          </a:p>
        </p:txBody>
      </p:sp>
      <p:sp>
        <p:nvSpPr>
          <p:cNvPr id="17411" name="Rectangle 3"/>
          <p:cNvSpPr>
            <a:spLocks noGrp="1" noChangeArrowheads="1"/>
          </p:cNvSpPr>
          <p:nvPr>
            <p:ph type="body" idx="1"/>
          </p:nvPr>
        </p:nvSpPr>
        <p:spPr/>
        <p:txBody>
          <a:bodyPr/>
          <a:lstStyle/>
          <a:p>
            <a:pPr>
              <a:buFontTx/>
              <a:buNone/>
            </a:pPr>
            <a:r>
              <a:rPr lang="en-US" altLang="en-US" smtClean="0"/>
              <a:t>Logical Appeal (Logos)—Does the author’s proposal  make sense?</a:t>
            </a:r>
          </a:p>
          <a:p>
            <a:pPr>
              <a:buFontTx/>
              <a:buNone/>
            </a:pPr>
            <a:r>
              <a:rPr lang="en-US" altLang="en-US" smtClean="0"/>
              <a:t>Ethical Appeal (Ethos)– Is the author’s proposal the right thing to do?</a:t>
            </a:r>
          </a:p>
          <a:p>
            <a:pPr>
              <a:buFontTx/>
              <a:buNone/>
            </a:pPr>
            <a:r>
              <a:rPr lang="en-US" altLang="en-US" smtClean="0"/>
              <a:t>Emotional Appeal (Pathos)—Will accepting the author’s proposal make me feel better?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143000"/>
          </a:xfrm>
        </p:spPr>
        <p:txBody>
          <a:bodyPr/>
          <a:lstStyle/>
          <a:p>
            <a:r>
              <a:rPr lang="en-US" altLang="en-US" sz="3200" smtClean="0">
                <a:solidFill>
                  <a:srgbClr val="33CCCC"/>
                </a:solidFill>
              </a:rPr>
              <a:t>Types of Supporting Arguments</a:t>
            </a:r>
          </a:p>
        </p:txBody>
      </p:sp>
      <p:sp>
        <p:nvSpPr>
          <p:cNvPr id="18435" name="Rectangle 3"/>
          <p:cNvSpPr>
            <a:spLocks noGrp="1" noChangeArrowheads="1"/>
          </p:cNvSpPr>
          <p:nvPr>
            <p:ph type="body" idx="1"/>
          </p:nvPr>
        </p:nvSpPr>
        <p:spPr>
          <a:xfrm>
            <a:off x="457200" y="1143000"/>
            <a:ext cx="8229600" cy="4525963"/>
          </a:xfrm>
        </p:spPr>
        <p:txBody>
          <a:bodyPr/>
          <a:lstStyle/>
          <a:p>
            <a:pPr algn="ctr">
              <a:buFontTx/>
              <a:buNone/>
            </a:pPr>
            <a:r>
              <a:rPr lang="en-US" altLang="en-US" smtClean="0"/>
              <a:t>Logos—an appeal to logic</a:t>
            </a:r>
          </a:p>
        </p:txBody>
      </p:sp>
      <p:pic>
        <p:nvPicPr>
          <p:cNvPr id="18436" name="Picture 7" descr="Call your doctor today to see if RESTASIS is right for you! See the TV Commer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6389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457200" y="5029200"/>
            <a:ext cx="8229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a:solidFill>
                <a:schemeClr val="bg1"/>
              </a:solidFill>
            </a:endParaRPr>
          </a:p>
          <a:p>
            <a:pPr eaLnBrk="1" hangingPunct="1">
              <a:spcBef>
                <a:spcPct val="20000"/>
              </a:spcBef>
              <a:buFontTx/>
              <a:buChar char="•"/>
            </a:pPr>
            <a:r>
              <a:rPr lang="en-US" altLang="en-US">
                <a:solidFill>
                  <a:schemeClr val="bg1"/>
                </a:solidFill>
              </a:rPr>
              <a:t>Often contain expert testimony</a:t>
            </a:r>
          </a:p>
          <a:p>
            <a:pPr eaLnBrk="1" hangingPunct="1">
              <a:spcBef>
                <a:spcPct val="20000"/>
              </a:spcBef>
              <a:buFontTx/>
              <a:buChar char="•"/>
            </a:pPr>
            <a:r>
              <a:rPr lang="en-US" altLang="en-US">
                <a:solidFill>
                  <a:schemeClr val="bg1"/>
                </a:solidFill>
              </a:rPr>
              <a:t>Often contain statistical information</a:t>
            </a:r>
          </a:p>
          <a:p>
            <a:pPr eaLnBrk="1" hangingPunct="1">
              <a:spcBef>
                <a:spcPct val="20000"/>
              </a:spcBef>
              <a:buFontTx/>
              <a:buChar char="•"/>
            </a:pPr>
            <a:r>
              <a:rPr lang="en-US" altLang="en-US">
                <a:solidFill>
                  <a:schemeClr val="bg1"/>
                </a:solidFill>
              </a:rPr>
              <a:t>Suggest that the product is the “logical” or “right” choice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smtClean="0">
                <a:solidFill>
                  <a:srgbClr val="33CCCC"/>
                </a:solidFill>
              </a:rPr>
              <a:t>Types of Supporting Arguments</a:t>
            </a:r>
          </a:p>
        </p:txBody>
      </p:sp>
      <p:sp>
        <p:nvSpPr>
          <p:cNvPr id="19459" name="Rectangle 3"/>
          <p:cNvSpPr>
            <a:spLocks noGrp="1" noChangeArrowheads="1"/>
          </p:cNvSpPr>
          <p:nvPr>
            <p:ph type="body" idx="1"/>
          </p:nvPr>
        </p:nvSpPr>
        <p:spPr/>
        <p:txBody>
          <a:bodyPr/>
          <a:lstStyle/>
          <a:p>
            <a:pPr algn="ctr">
              <a:buFontTx/>
              <a:buNone/>
            </a:pPr>
            <a:r>
              <a:rPr lang="en-US" altLang="en-US" smtClean="0"/>
              <a:t>Ethos-an appeal to do the “right” thing</a:t>
            </a:r>
          </a:p>
        </p:txBody>
      </p:sp>
      <p:sp>
        <p:nvSpPr>
          <p:cNvPr id="19460" name="Rectangle 4"/>
          <p:cNvSpPr>
            <a:spLocks noChangeArrowheads="1"/>
          </p:cNvSpPr>
          <p:nvPr/>
        </p:nvSpPr>
        <p:spPr bwMode="auto">
          <a:xfrm>
            <a:off x="0" y="6372225"/>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a:solidFill>
                  <a:schemeClr val="bg1"/>
                </a:solidFill>
                <a:hlinkClick r:id="rId3"/>
              </a:rPr>
              <a:t>http://en.wikipedia.org/wiki/Uncle_Sam</a:t>
            </a:r>
            <a:r>
              <a:rPr lang="en-US" altLang="en-US" sz="800">
                <a:solidFill>
                  <a:schemeClr val="bg1"/>
                </a:solidFill>
              </a:rPr>
              <a:t>                                                         http://marvel.com/images/gallery/story/15172/images_from_own_a_piece_of_the_captain_america_movie/image/857368</a:t>
            </a:r>
          </a:p>
        </p:txBody>
      </p:sp>
      <p:pic>
        <p:nvPicPr>
          <p:cNvPr id="19461" name="Picture 7" descr="File:Unclesamwant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29368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Chris Evans as Captain Ame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86000"/>
            <a:ext cx="29654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smtClean="0">
                <a:solidFill>
                  <a:srgbClr val="33CCCC"/>
                </a:solidFill>
              </a:rPr>
              <a:t>Types of Supporting Arguments</a:t>
            </a:r>
          </a:p>
        </p:txBody>
      </p:sp>
      <p:sp>
        <p:nvSpPr>
          <p:cNvPr id="20483" name="Rectangle 3"/>
          <p:cNvSpPr>
            <a:spLocks noGrp="1" noChangeArrowheads="1"/>
          </p:cNvSpPr>
          <p:nvPr>
            <p:ph type="body" idx="1"/>
          </p:nvPr>
        </p:nvSpPr>
        <p:spPr/>
        <p:txBody>
          <a:bodyPr/>
          <a:lstStyle/>
          <a:p>
            <a:pPr algn="ctr">
              <a:buFontTx/>
              <a:buNone/>
            </a:pPr>
            <a:r>
              <a:rPr lang="en-US" altLang="en-US" smtClean="0"/>
              <a:t>Pathos-an appeal to the emotions</a:t>
            </a:r>
          </a:p>
        </p:txBody>
      </p:sp>
      <p:sp>
        <p:nvSpPr>
          <p:cNvPr id="20484" name="Rectangle 4"/>
          <p:cNvSpPr>
            <a:spLocks noChangeArrowheads="1"/>
          </p:cNvSpPr>
          <p:nvPr/>
        </p:nvSpPr>
        <p:spPr bwMode="auto">
          <a:xfrm>
            <a:off x="0" y="6448425"/>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a:solidFill>
                  <a:schemeClr val="bg1"/>
                </a:solidFill>
              </a:rPr>
              <a:t>http://46664.net/56/aspca-the-american-society-for-the-prevention-of-cruelty-to-animals/</a:t>
            </a:r>
          </a:p>
        </p:txBody>
      </p:sp>
      <p:pic>
        <p:nvPicPr>
          <p:cNvPr id="20485" name="Picture 6" descr="aspca-001-600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84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solidFill>
                  <a:srgbClr val="FF9900"/>
                </a:solidFill>
              </a:rPr>
              <a:t>Forms of Persuasive Writing</a:t>
            </a:r>
          </a:p>
        </p:txBody>
      </p:sp>
      <p:sp>
        <p:nvSpPr>
          <p:cNvPr id="3075" name="Rectangle 3"/>
          <p:cNvSpPr>
            <a:spLocks noGrp="1" noChangeArrowheads="1"/>
          </p:cNvSpPr>
          <p:nvPr>
            <p:ph type="body" idx="1"/>
          </p:nvPr>
        </p:nvSpPr>
        <p:spPr/>
        <p:txBody>
          <a:bodyPr/>
          <a:lstStyle/>
          <a:p>
            <a:r>
              <a:rPr lang="en-US" altLang="en-US" smtClean="0">
                <a:solidFill>
                  <a:srgbClr val="FF9900"/>
                </a:solidFill>
              </a:rPr>
              <a:t>Advertisements</a:t>
            </a:r>
          </a:p>
          <a:p>
            <a:r>
              <a:rPr lang="en-US" altLang="en-US" smtClean="0">
                <a:solidFill>
                  <a:srgbClr val="FF9900"/>
                </a:solidFill>
              </a:rPr>
              <a:t>Editorials</a:t>
            </a:r>
          </a:p>
          <a:p>
            <a:r>
              <a:rPr lang="en-US" altLang="en-US" smtClean="0">
                <a:solidFill>
                  <a:srgbClr val="FF9900"/>
                </a:solidFill>
              </a:rPr>
              <a:t>Speeches</a:t>
            </a:r>
          </a:p>
          <a:p>
            <a:r>
              <a:rPr lang="en-US" altLang="en-US" smtClean="0">
                <a:solidFill>
                  <a:srgbClr val="FF9900"/>
                </a:solidFill>
              </a:rPr>
              <a:t>Propaganda</a:t>
            </a:r>
          </a:p>
          <a:p>
            <a:r>
              <a:rPr lang="en-US" altLang="en-US" smtClean="0">
                <a:solidFill>
                  <a:srgbClr val="FF9900"/>
                </a:solidFill>
              </a:rPr>
              <a:t>Reviews</a:t>
            </a:r>
          </a:p>
          <a:p>
            <a:r>
              <a:rPr lang="en-US" altLang="en-US" smtClean="0">
                <a:solidFill>
                  <a:srgbClr val="FF9900"/>
                </a:solidFill>
              </a:rPr>
              <a:t>Blogs</a:t>
            </a:r>
          </a:p>
          <a:p>
            <a:r>
              <a:rPr lang="en-US" altLang="en-US" smtClean="0">
                <a:solidFill>
                  <a:srgbClr val="FF9900"/>
                </a:solidFill>
              </a:rPr>
              <a:t>Persuasive Essays</a:t>
            </a:r>
          </a:p>
          <a:p>
            <a:endParaRPr lang="en-US" altLang="en-US" smtClean="0">
              <a:solidFill>
                <a:srgbClr val="FF99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r>
              <a:rPr lang="en-US" altLang="en-US" sz="3200" smtClean="0"/>
              <a:t>Not all emotional arguments are sad!</a:t>
            </a:r>
          </a:p>
        </p:txBody>
      </p:sp>
      <p:pic>
        <p:nvPicPr>
          <p:cNvPr id="21507" name="Picture 8" descr="mister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44196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9"/>
          <p:cNvSpPr>
            <a:spLocks noChangeArrowheads="1"/>
          </p:cNvSpPr>
          <p:nvPr/>
        </p:nvSpPr>
        <p:spPr bwMode="auto">
          <a:xfrm>
            <a:off x="76200" y="6448425"/>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a:solidFill>
                  <a:schemeClr val="bg1"/>
                </a:solidFill>
              </a:rPr>
              <a:t>                           </a:t>
            </a:r>
            <a:r>
              <a:rPr lang="en-US" altLang="en-US" sz="800">
                <a:solidFill>
                  <a:schemeClr val="bg1"/>
                </a:solidFill>
                <a:hlinkClick r:id="rId4"/>
              </a:rPr>
              <a:t>http://www.time.com/time/business/article/0,8599,1912454,00.htm</a:t>
            </a:r>
            <a:r>
              <a:rPr lang="en-US" altLang="en-US" sz="800">
                <a:solidFill>
                  <a:schemeClr val="bg1"/>
                </a:solidFill>
              </a:rPr>
              <a:t>                                             lhttp://www.heroestheseries.com/masi-oka-and-hayden-panettiere-got-milk-ads/</a:t>
            </a:r>
          </a:p>
        </p:txBody>
      </p:sp>
      <p:pic>
        <p:nvPicPr>
          <p:cNvPr id="21509" name="Picture 11" descr="hayden-panettiere-got-milk-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25" y="1524000"/>
            <a:ext cx="3178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200" smtClean="0">
                <a:solidFill>
                  <a:srgbClr val="0066FF"/>
                </a:solidFill>
              </a:rPr>
              <a:t>Counter Arguments</a:t>
            </a:r>
            <a:br>
              <a:rPr lang="en-US" altLang="en-US" sz="3200" smtClean="0">
                <a:solidFill>
                  <a:srgbClr val="0066FF"/>
                </a:solidFill>
              </a:rPr>
            </a:br>
            <a:r>
              <a:rPr lang="en-US" altLang="en-US" sz="3200" smtClean="0">
                <a:solidFill>
                  <a:srgbClr val="0066FF"/>
                </a:solidFill>
              </a:rPr>
              <a:t>Address Reader Objections</a:t>
            </a:r>
          </a:p>
        </p:txBody>
      </p:sp>
      <p:sp>
        <p:nvSpPr>
          <p:cNvPr id="22531" name="Rectangle 3"/>
          <p:cNvSpPr>
            <a:spLocks noGrp="1" noChangeArrowheads="1"/>
          </p:cNvSpPr>
          <p:nvPr>
            <p:ph type="body" sz="half" idx="1"/>
          </p:nvPr>
        </p:nvSpPr>
        <p:spPr/>
        <p:txBody>
          <a:bodyPr/>
          <a:lstStyle/>
          <a:p>
            <a:r>
              <a:rPr lang="en-US" altLang="en-US" smtClean="0"/>
              <a:t>Oil companies should not be allowed to drill for oil in Alaska.</a:t>
            </a:r>
          </a:p>
          <a:p>
            <a:pPr>
              <a:buFontTx/>
              <a:buNone/>
            </a:pPr>
            <a:endParaRPr lang="en-US" altLang="en-US" smtClean="0"/>
          </a:p>
        </p:txBody>
      </p:sp>
      <p:sp>
        <p:nvSpPr>
          <p:cNvPr id="22532" name="Rectangle 4"/>
          <p:cNvSpPr>
            <a:spLocks noGrp="1" noChangeArrowheads="1"/>
          </p:cNvSpPr>
          <p:nvPr>
            <p:ph type="body" sz="half" idx="2"/>
          </p:nvPr>
        </p:nvSpPr>
        <p:spPr/>
        <p:txBody>
          <a:bodyPr/>
          <a:lstStyle/>
          <a:p>
            <a:r>
              <a:rPr lang="en-US" altLang="en-US" smtClean="0"/>
              <a:t>Schools should make overweight students eat diet meals for school lunch.</a:t>
            </a:r>
          </a:p>
        </p:txBody>
      </p:sp>
      <p:sp>
        <p:nvSpPr>
          <p:cNvPr id="22533" name="Rectangle 5"/>
          <p:cNvSpPr>
            <a:spLocks noChangeArrowheads="1"/>
          </p:cNvSpPr>
          <p:nvPr/>
        </p:nvSpPr>
        <p:spPr bwMode="auto">
          <a:xfrm>
            <a:off x="1066800" y="6643688"/>
            <a:ext cx="26590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a:solidFill>
                  <a:schemeClr val="bg1"/>
                </a:solidFill>
              </a:rPr>
              <a:t>http://factbank.blogspot.com/2012/05/alaska-facts.html</a:t>
            </a:r>
          </a:p>
        </p:txBody>
      </p:sp>
      <p:pic>
        <p:nvPicPr>
          <p:cNvPr id="22534" name="Picture 7" descr="alask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medium"/>
          <p:cNvPicPr>
            <a:picLocks noChangeAspect="1" noChangeArrowheads="1"/>
          </p:cNvPicPr>
          <p:nvPr/>
        </p:nvPicPr>
        <p:blipFill>
          <a:blip r:embed="rId4">
            <a:extLst>
              <a:ext uri="{28A0092B-C50C-407E-A947-70E740481C1C}">
                <a14:useLocalDpi xmlns:a14="http://schemas.microsoft.com/office/drawing/2010/main" val="0"/>
              </a:ext>
            </a:extLst>
          </a:blip>
          <a:srcRect l="5661" r="5661"/>
          <a:stretch>
            <a:fillRect/>
          </a:stretch>
        </p:blipFill>
        <p:spPr bwMode="auto">
          <a:xfrm>
            <a:off x="5029200" y="3581400"/>
            <a:ext cx="3581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p:cNvSpPr>
            <a:spLocks noChangeArrowheads="1"/>
          </p:cNvSpPr>
          <p:nvPr/>
        </p:nvSpPr>
        <p:spPr bwMode="auto">
          <a:xfrm>
            <a:off x="4479925" y="6643688"/>
            <a:ext cx="46640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a:solidFill>
                  <a:schemeClr val="bg1"/>
                </a:solidFill>
              </a:rPr>
              <a:t>http://www.heart.org/HEARTORG/GettingHealthy/Overweight-in-Children_UCM_304054_Article.jsp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smtClean="0">
                <a:solidFill>
                  <a:srgbClr val="9900FF"/>
                </a:solidFill>
              </a:rPr>
              <a:t>Conclusion</a:t>
            </a:r>
            <a:br>
              <a:rPr lang="en-US" altLang="en-US" sz="3200" smtClean="0">
                <a:solidFill>
                  <a:srgbClr val="9900FF"/>
                </a:solidFill>
              </a:rPr>
            </a:br>
            <a:r>
              <a:rPr lang="en-US" altLang="en-US" sz="3200" smtClean="0">
                <a:solidFill>
                  <a:srgbClr val="9900FF"/>
                </a:solidFill>
              </a:rPr>
              <a:t>Restate the Thesis and Commentary</a:t>
            </a:r>
          </a:p>
        </p:txBody>
      </p:sp>
      <p:sp>
        <p:nvSpPr>
          <p:cNvPr id="23555" name="Rectangle 3"/>
          <p:cNvSpPr>
            <a:spLocks noGrp="1" noChangeArrowheads="1"/>
          </p:cNvSpPr>
          <p:nvPr>
            <p:ph type="body" sz="half" idx="1"/>
          </p:nvPr>
        </p:nvSpPr>
        <p:spPr/>
        <p:txBody>
          <a:bodyPr/>
          <a:lstStyle/>
          <a:p>
            <a:pPr>
              <a:lnSpc>
                <a:spcPct val="80000"/>
              </a:lnSpc>
            </a:pPr>
            <a:r>
              <a:rPr lang="en-US" altLang="en-US" sz="2000" smtClean="0"/>
              <a:t>But 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languishing in the corners of American society and finds himself an exile in his own land. So we have come here today to dramatize a shameful condition.</a:t>
            </a:r>
          </a:p>
        </p:txBody>
      </p:sp>
      <p:sp>
        <p:nvSpPr>
          <p:cNvPr id="23556" name="Rectangle 4"/>
          <p:cNvSpPr>
            <a:spLocks noGrp="1" noChangeArrowheads="1"/>
          </p:cNvSpPr>
          <p:nvPr>
            <p:ph type="body" sz="half" idx="2"/>
          </p:nvPr>
        </p:nvSpPr>
        <p:spPr/>
        <p:txBody>
          <a:bodyPr/>
          <a:lstStyle/>
          <a:p>
            <a:pPr>
              <a:lnSpc>
                <a:spcPct val="80000"/>
              </a:lnSpc>
            </a:pPr>
            <a:r>
              <a:rPr lang="en-US" altLang="en-US" sz="2000" smtClean="0"/>
              <a:t>And when this happens, when we allow freedom to ring, when we let it ring from every village and every hamlet, from every state and every city, we will be able to speed up that day when all of God's children, black men and white men, Jews and Gentiles, Protestants and Catholics, will be able to join hands and sing in the words of the old Negro spiritual, "Free at last! free at last! thank God Almighty, we are free at last!"</a:t>
            </a:r>
          </a:p>
        </p:txBody>
      </p:sp>
      <p:sp>
        <p:nvSpPr>
          <p:cNvPr id="23557" name="Rectangle 5"/>
          <p:cNvSpPr>
            <a:spLocks noChangeArrowheads="1"/>
          </p:cNvSpPr>
          <p:nvPr/>
        </p:nvSpPr>
        <p:spPr bwMode="auto">
          <a:xfrm>
            <a:off x="1905000" y="6643688"/>
            <a:ext cx="50847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a:solidFill>
                  <a:schemeClr val="bg1"/>
                </a:solidFill>
              </a:rPr>
              <a:t>http://www.huffingtonpost.com/2012/01/16/i-have-a-dream-speech-text-martin-luther-king-jr_n_1207734.html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smtClean="0">
                <a:solidFill>
                  <a:srgbClr val="FF9900"/>
                </a:solidFill>
              </a:rPr>
              <a:t>Text Structure of a Persuasive Essay</a:t>
            </a:r>
          </a:p>
        </p:txBody>
      </p:sp>
      <p:pic>
        <p:nvPicPr>
          <p:cNvPr id="24579" name="Picture 5" descr="STAAR EXPOSITORY PL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000" smtClean="0">
                <a:solidFill>
                  <a:srgbClr val="FFCC00"/>
                </a:solidFill>
              </a:rPr>
              <a:t>Audience and Author’s Purpose</a:t>
            </a:r>
            <a:br>
              <a:rPr lang="en-US" altLang="en-US" sz="4000" smtClean="0">
                <a:solidFill>
                  <a:srgbClr val="FFCC00"/>
                </a:solidFill>
              </a:rPr>
            </a:br>
            <a:endParaRPr lang="en-US" altLang="en-US" sz="4000" smtClean="0">
              <a:solidFill>
                <a:srgbClr val="FFCC00"/>
              </a:solidFill>
            </a:endParaRPr>
          </a:p>
        </p:txBody>
      </p:sp>
      <p:sp>
        <p:nvSpPr>
          <p:cNvPr id="25603" name="Rectangle 4"/>
          <p:cNvSpPr>
            <a:spLocks noGrp="1" noChangeArrowheads="1"/>
          </p:cNvSpPr>
          <p:nvPr>
            <p:ph type="body" idx="1"/>
          </p:nvPr>
        </p:nvSpPr>
        <p:spPr/>
        <p:txBody>
          <a:bodyPr/>
          <a:lstStyle/>
          <a:p>
            <a:r>
              <a:rPr lang="en-US" altLang="en-US" i="1" smtClean="0">
                <a:solidFill>
                  <a:srgbClr val="FFCC00"/>
                </a:solidFill>
              </a:rPr>
              <a:t>When writing persuasively, always remember the interaction between the writer and the reader.  The writer is trying to persuade a reader who may be enthusiastic or resistant or simply disinterested. Persuasive writing must be well organized, but it must also hook the reader, and then keep him or her engaged with creative and authentic word choice.</a:t>
            </a:r>
            <a:r>
              <a:rPr lang="en-US" altLang="en-US"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4099" name="Rectangle 3"/>
          <p:cNvSpPr>
            <a:spLocks noGrp="1" noChangeArrowheads="1"/>
          </p:cNvSpPr>
          <p:nvPr>
            <p:ph type="body" idx="1"/>
          </p:nvPr>
        </p:nvSpPr>
        <p:spPr/>
        <p:txBody>
          <a:bodyPr/>
          <a:lstStyle/>
          <a:p>
            <a:pPr algn="ctr">
              <a:buFontTx/>
              <a:buNone/>
            </a:pPr>
            <a:r>
              <a:rPr lang="en-US" altLang="en-US" smtClean="0"/>
              <a:t>   </a:t>
            </a:r>
            <a:r>
              <a:rPr lang="en-US" altLang="en-US" smtClean="0">
                <a:solidFill>
                  <a:schemeClr val="accent1"/>
                </a:solidFill>
              </a:rPr>
              <a:t>Advertisements</a:t>
            </a:r>
            <a:r>
              <a:rPr lang="en-US" altLang="en-US" smtClean="0"/>
              <a:t> try to convince you to do or buy something.</a:t>
            </a:r>
          </a:p>
        </p:txBody>
      </p:sp>
      <p:pic>
        <p:nvPicPr>
          <p:cNvPr id="4100" name="Picture 5" descr="betty-white-snicker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1"/>
            <a:ext cx="595528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5123" name="Rectangle 3"/>
          <p:cNvSpPr>
            <a:spLocks noGrp="1" noChangeArrowheads="1"/>
          </p:cNvSpPr>
          <p:nvPr>
            <p:ph type="body" idx="1"/>
          </p:nvPr>
        </p:nvSpPr>
        <p:spPr>
          <a:xfrm>
            <a:off x="457200" y="1295400"/>
            <a:ext cx="8229600" cy="4525963"/>
          </a:xfrm>
        </p:spPr>
        <p:txBody>
          <a:bodyPr/>
          <a:lstStyle/>
          <a:p>
            <a:pPr algn="ctr">
              <a:buFontTx/>
              <a:buNone/>
            </a:pPr>
            <a:r>
              <a:rPr lang="en-US" altLang="en-US" smtClean="0">
                <a:solidFill>
                  <a:srgbClr val="FF0000"/>
                </a:solidFill>
              </a:rPr>
              <a:t>Editorials</a:t>
            </a:r>
            <a:r>
              <a:rPr lang="en-US" altLang="en-US" smtClean="0"/>
              <a:t> about current issues appear in newspapers and magazines, or on television, radio, and the internet.</a:t>
            </a:r>
          </a:p>
        </p:txBody>
      </p:sp>
      <p:pic>
        <p:nvPicPr>
          <p:cNvPr id="5124" name="Picture 5" descr="top-magazin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24200"/>
            <a:ext cx="7115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0" y="6437313"/>
            <a:ext cx="914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a:solidFill>
                  <a:schemeClr val="bg1"/>
                </a:solidFill>
              </a:rPr>
              <a:t>http://topmagazines.wordpress.com/2011/06/29/recommended-magazines-for-people-who-can%E2%80%99t-get-enough/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6147" name="Rectangle 3"/>
          <p:cNvSpPr>
            <a:spLocks noGrp="1" noChangeArrowheads="1"/>
          </p:cNvSpPr>
          <p:nvPr>
            <p:ph type="body" idx="1"/>
          </p:nvPr>
        </p:nvSpPr>
        <p:spPr/>
        <p:txBody>
          <a:bodyPr/>
          <a:lstStyle/>
          <a:p>
            <a:pPr algn="ctr">
              <a:buFontTx/>
              <a:buNone/>
            </a:pPr>
            <a:r>
              <a:rPr lang="en-US" altLang="en-US" smtClean="0">
                <a:solidFill>
                  <a:srgbClr val="B2B2B2"/>
                </a:solidFill>
              </a:rPr>
              <a:t>Persuasive speeches</a:t>
            </a:r>
            <a:r>
              <a:rPr lang="en-US" altLang="en-US" smtClean="0"/>
              <a:t> try to convince an audience to take action</a:t>
            </a:r>
          </a:p>
        </p:txBody>
      </p:sp>
      <p:pic>
        <p:nvPicPr>
          <p:cNvPr id="6148" name="Picture 5" descr="img_i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23812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0" y="6019800"/>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800"/>
              <a:t>http://</a:t>
            </a:r>
            <a:r>
              <a:rPr lang="en-US" altLang="en-US" sz="800">
                <a:solidFill>
                  <a:schemeClr val="bg1"/>
                </a:solidFill>
              </a:rPr>
              <a:t>www.pbs.org/wnet/historyofus/web14/index.html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7171" name="Rectangle 3"/>
          <p:cNvSpPr>
            <a:spLocks noGrp="1" noChangeArrowheads="1"/>
          </p:cNvSpPr>
          <p:nvPr>
            <p:ph type="body" idx="1"/>
          </p:nvPr>
        </p:nvSpPr>
        <p:spPr>
          <a:xfrm>
            <a:off x="457200" y="1295400"/>
            <a:ext cx="8229600" cy="4525963"/>
          </a:xfrm>
        </p:spPr>
        <p:txBody>
          <a:bodyPr/>
          <a:lstStyle/>
          <a:p>
            <a:pPr algn="ctr">
              <a:buFontTx/>
              <a:buNone/>
            </a:pPr>
            <a:r>
              <a:rPr lang="en-US" altLang="en-US" smtClean="0">
                <a:solidFill>
                  <a:srgbClr val="3399FF"/>
                </a:solidFill>
              </a:rPr>
              <a:t>Propaganda</a:t>
            </a:r>
            <a:r>
              <a:rPr lang="en-US" altLang="en-US" smtClean="0"/>
              <a:t> is often about political issues, and usually includes emotionally charged appeals.</a:t>
            </a:r>
          </a:p>
        </p:txBody>
      </p:sp>
      <p:pic>
        <p:nvPicPr>
          <p:cNvPr id="7172" name="Picture 5" descr="6a00d8341c82c653ef010535c560d6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00400"/>
            <a:ext cx="2017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bush_miss_me_y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048000"/>
            <a:ext cx="4495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0" y="6477000"/>
            <a:ext cx="9144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800">
                <a:solidFill>
                  <a:schemeClr val="bg1"/>
                </a:solidFill>
              </a:rPr>
              <a:t>        </a:t>
            </a:r>
            <a:r>
              <a:rPr lang="en-US" altLang="en-US" sz="800">
                <a:solidFill>
                  <a:schemeClr val="bg1"/>
                </a:solidFill>
                <a:hlinkClick r:id="rId5"/>
              </a:rPr>
              <a:t>http://www.zazzle.com/change_we_can_believe_in_poster-228719897857931246</a:t>
            </a:r>
            <a:r>
              <a:rPr lang="en-US" altLang="en-US" sz="800">
                <a:solidFill>
                  <a:schemeClr val="bg1"/>
                </a:solidFill>
              </a:rPr>
              <a:t>            </a:t>
            </a:r>
            <a:r>
              <a:rPr lang="en-US" altLang="en-US" sz="800">
                <a:solidFill>
                  <a:schemeClr val="bg1"/>
                </a:solidFill>
                <a:hlinkClick r:id="rId6"/>
              </a:rPr>
              <a:t>http://www.zazzle.com/miss_me_yet_george_bush_billboard_postcard-239692539098456593</a:t>
            </a:r>
            <a:endParaRPr lang="en-US" altLang="en-US" sz="800">
              <a:solidFill>
                <a:schemeClr val="bg1"/>
              </a:solidFill>
            </a:endParaRPr>
          </a:p>
          <a:p>
            <a:pPr eaLnBrk="1" hangingPunct="1">
              <a:spcBef>
                <a:spcPct val="50000"/>
              </a:spcBef>
            </a:pPr>
            <a:endParaRPr lang="en-US" altLang="en-US" sz="8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8195" name="Rectangle 3"/>
          <p:cNvSpPr>
            <a:spLocks noGrp="1" noChangeArrowheads="1"/>
          </p:cNvSpPr>
          <p:nvPr>
            <p:ph type="body" idx="1"/>
          </p:nvPr>
        </p:nvSpPr>
        <p:spPr>
          <a:xfrm>
            <a:off x="457200" y="1295400"/>
            <a:ext cx="8229600" cy="4525963"/>
          </a:xfrm>
        </p:spPr>
        <p:txBody>
          <a:bodyPr/>
          <a:lstStyle/>
          <a:p>
            <a:pPr algn="ctr">
              <a:buFontTx/>
              <a:buNone/>
            </a:pPr>
            <a:r>
              <a:rPr lang="en-US" altLang="en-US" smtClean="0">
                <a:solidFill>
                  <a:srgbClr val="33CCCC"/>
                </a:solidFill>
              </a:rPr>
              <a:t>Reviews</a:t>
            </a:r>
            <a:r>
              <a:rPr lang="en-US" altLang="en-US" smtClean="0"/>
              <a:t> evaluate items like books or movies and state an opinion as to whether the product is worth the reader’s time and money.</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l="8125" t="17188" r="13750" b="14844"/>
          <a:stretch>
            <a:fillRect/>
          </a:stretch>
        </p:blipFill>
        <p:spPr bwMode="auto">
          <a:xfrm>
            <a:off x="2438400" y="3429000"/>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0" y="6629400"/>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800">
                <a:solidFill>
                  <a:schemeClr val="bg1"/>
                </a:solidFill>
              </a:rPr>
              <a:t>http://www.imdb.com/movies-in-theaters/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9219" name="Rectangle 3"/>
          <p:cNvSpPr>
            <a:spLocks noGrp="1" noChangeArrowheads="1"/>
          </p:cNvSpPr>
          <p:nvPr>
            <p:ph type="body" idx="1"/>
          </p:nvPr>
        </p:nvSpPr>
        <p:spPr>
          <a:xfrm>
            <a:off x="228600" y="1600200"/>
            <a:ext cx="3657600" cy="4525963"/>
          </a:xfrm>
        </p:spPr>
        <p:txBody>
          <a:bodyPr/>
          <a:lstStyle/>
          <a:p>
            <a:pPr algn="ctr">
              <a:lnSpc>
                <a:spcPct val="90000"/>
              </a:lnSpc>
              <a:buFontTx/>
              <a:buNone/>
            </a:pPr>
            <a:r>
              <a:rPr lang="en-US" altLang="en-US" sz="2800" smtClean="0">
                <a:solidFill>
                  <a:srgbClr val="FFCC00"/>
                </a:solidFill>
              </a:rPr>
              <a:t>Blogs</a:t>
            </a:r>
            <a:r>
              <a:rPr lang="en-US" altLang="en-US" sz="2800" smtClean="0"/>
              <a:t> provide commentary on a particular topic, often combining text, images, and links to other blogs, web pages, and other media related to its topic. Blogs also allow readers to respond.</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4844" r="17500" b="14844"/>
          <a:stretch>
            <a:fillRect/>
          </a:stretch>
        </p:blipFill>
        <p:spPr bwMode="auto">
          <a:xfrm>
            <a:off x="4267200" y="1981200"/>
            <a:ext cx="4648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5"/>
          <p:cNvSpPr txBox="1">
            <a:spLocks noChangeArrowheads="1"/>
          </p:cNvSpPr>
          <p:nvPr/>
        </p:nvSpPr>
        <p:spPr bwMode="auto">
          <a:xfrm>
            <a:off x="4267200" y="6096000"/>
            <a:ext cx="4724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800">
                <a:solidFill>
                  <a:schemeClr val="bg1"/>
                </a:solidFill>
              </a:rPr>
              <a:t>http://www.ted.com/talks/marcel_dicke_why_not_eat_insects.html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200" smtClean="0">
                <a:solidFill>
                  <a:srgbClr val="FF9900"/>
                </a:solidFill>
              </a:rPr>
              <a:t>Forms of Persuasive Writing</a:t>
            </a:r>
          </a:p>
        </p:txBody>
      </p:sp>
      <p:sp>
        <p:nvSpPr>
          <p:cNvPr id="10243" name="Rectangle 3"/>
          <p:cNvSpPr>
            <a:spLocks noGrp="1" noChangeArrowheads="1"/>
          </p:cNvSpPr>
          <p:nvPr>
            <p:ph type="body" idx="1"/>
          </p:nvPr>
        </p:nvSpPr>
        <p:spPr/>
        <p:txBody>
          <a:bodyPr/>
          <a:lstStyle/>
          <a:p>
            <a:pPr algn="ctr">
              <a:buFontTx/>
              <a:buNone/>
            </a:pPr>
            <a:r>
              <a:rPr lang="en-US" altLang="en-US" smtClean="0">
                <a:solidFill>
                  <a:srgbClr val="FF9999"/>
                </a:solidFill>
              </a:rPr>
              <a:t>Persuasive essays</a:t>
            </a:r>
            <a:r>
              <a:rPr lang="en-US" altLang="en-US" smtClean="0"/>
              <a:t> use logic, reason, and emotion to convince readers to join the writer in a certain point of view. </a:t>
            </a:r>
          </a:p>
        </p:txBody>
      </p:sp>
      <p:pic>
        <p:nvPicPr>
          <p:cNvPr id="10244" name="Picture 5" descr="how-to-write-ess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0" y="6400800"/>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800">
                <a:solidFill>
                  <a:schemeClr val="bg1"/>
                </a:solidFill>
              </a:rPr>
              <a:t>http://www.essay.tv/wp-content/uploads/2010/01/how-to-write-essay.jpg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1739</Words>
  <Application>Microsoft Office PowerPoint</Application>
  <PresentationFormat>On-screen Show (4:3)</PresentationFormat>
  <Paragraphs>102</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The Art of Persuasion</vt:lpstr>
      <vt:lpstr>Forms of Persuasive Writing</vt:lpstr>
      <vt:lpstr>Forms of Persuasive Writing</vt:lpstr>
      <vt:lpstr>Forms of Persuasive Writing</vt:lpstr>
      <vt:lpstr>Forms of Persuasive Writing</vt:lpstr>
      <vt:lpstr>Forms of Persuasive Writing</vt:lpstr>
      <vt:lpstr>Forms of Persuasive Writing</vt:lpstr>
      <vt:lpstr>Forms of Persuasive Writing</vt:lpstr>
      <vt:lpstr>Forms of Persuasive Writing</vt:lpstr>
      <vt:lpstr>The Persuasive Essay</vt:lpstr>
      <vt:lpstr>A persuasive essay convinces readers to agree with the writer’s opinion</vt:lpstr>
      <vt:lpstr>Lead / Hook Grab the Reader’s Attention</vt:lpstr>
      <vt:lpstr>Thesis and Forecast</vt:lpstr>
      <vt:lpstr>Text Structure of a Persuasive Essay</vt:lpstr>
      <vt:lpstr>Which of the following is a good thesis statement?</vt:lpstr>
      <vt:lpstr>Supporting Arguments</vt:lpstr>
      <vt:lpstr>Types of Supporting Arguments</vt:lpstr>
      <vt:lpstr>Types of Supporting Arguments</vt:lpstr>
      <vt:lpstr>Types of Supporting Arguments</vt:lpstr>
      <vt:lpstr>Not all emotional arguments are sad!</vt:lpstr>
      <vt:lpstr>Counter Arguments Address Reader Objections</vt:lpstr>
      <vt:lpstr>Conclusion Restate the Thesis and Commentary</vt:lpstr>
      <vt:lpstr>Text Structure of a Persuasive Essay</vt:lpstr>
      <vt:lpstr>Audience and Author’s Purpose </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dc:title>
  <dc:creator>Leona</dc:creator>
  <cp:lastModifiedBy>Winnipeg School Division</cp:lastModifiedBy>
  <cp:revision>21</cp:revision>
  <dcterms:created xsi:type="dcterms:W3CDTF">2011-04-13T02:24:17Z</dcterms:created>
  <dcterms:modified xsi:type="dcterms:W3CDTF">2015-03-12T18:38:05Z</dcterms:modified>
</cp:coreProperties>
</file>