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271" r:id="rId4"/>
    <p:sldId id="258" r:id="rId5"/>
    <p:sldId id="259" r:id="rId6"/>
    <p:sldId id="272" r:id="rId7"/>
    <p:sldId id="260" r:id="rId8"/>
    <p:sldId id="261" r:id="rId9"/>
    <p:sldId id="262" r:id="rId10"/>
    <p:sldId id="263" r:id="rId11"/>
    <p:sldId id="264" r:id="rId12"/>
    <p:sldId id="265" r:id="rId13"/>
    <p:sldId id="266" r:id="rId14"/>
    <p:sldId id="267" r:id="rId15"/>
    <p:sldId id="268" r:id="rId16"/>
    <p:sldId id="270" r:id="rId17"/>
    <p:sldId id="269" r:id="rId18"/>
    <p:sldId id="273" r:id="rId19"/>
    <p:sldId id="274"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94660"/>
  </p:normalViewPr>
  <p:slideViewPr>
    <p:cSldViewPr>
      <p:cViewPr>
        <p:scale>
          <a:sx n="76" d="100"/>
          <a:sy n="76" d="100"/>
        </p:scale>
        <p:origin x="-100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6350"/>
            <a:ext cx="9140825" cy="6851650"/>
            <a:chOff x="0" y="4"/>
            <a:chExt cx="5758" cy="4316"/>
          </a:xfrm>
        </p:grpSpPr>
        <p:grpSp>
          <p:nvGrpSpPr>
            <p:cNvPr id="18435" name="Group 3"/>
            <p:cNvGrpSpPr>
              <a:grpSpLocks/>
            </p:cNvGrpSpPr>
            <p:nvPr/>
          </p:nvGrpSpPr>
          <p:grpSpPr bwMode="auto">
            <a:xfrm>
              <a:off x="0" y="1161"/>
              <a:ext cx="5758" cy="3159"/>
              <a:chOff x="0" y="1161"/>
              <a:chExt cx="5758" cy="3159"/>
            </a:xfrm>
          </p:grpSpPr>
          <p:sp>
            <p:nvSpPr>
              <p:cNvPr id="18436" name="Freeform 4"/>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8437" name="Freeform 5"/>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18438"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8439" name="Freeform 7"/>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8440" name="Freeform 8"/>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nvGrpSpPr>
            <p:cNvPr id="18441" name="Group 9"/>
            <p:cNvGrpSpPr>
              <a:grpSpLocks/>
            </p:cNvGrpSpPr>
            <p:nvPr/>
          </p:nvGrpSpPr>
          <p:grpSpPr bwMode="auto">
            <a:xfrm>
              <a:off x="348" y="4"/>
              <a:ext cx="5410" cy="4316"/>
              <a:chOff x="348" y="4"/>
              <a:chExt cx="5410" cy="4316"/>
            </a:xfrm>
          </p:grpSpPr>
          <p:sp>
            <p:nvSpPr>
              <p:cNvPr id="18442"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8443"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8444" name="Freeform 12"/>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8445"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8446"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8447"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sp>
        <p:nvSpPr>
          <p:cNvPr id="18448"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altLang="en-US" noProof="0" smtClean="0"/>
              <a:t>Click to edit Master title style</a:t>
            </a:r>
          </a:p>
        </p:txBody>
      </p:sp>
      <p:sp>
        <p:nvSpPr>
          <p:cNvPr id="1844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18450" name="Rectangle 18"/>
          <p:cNvSpPr>
            <a:spLocks noGrp="1" noChangeArrowheads="1"/>
          </p:cNvSpPr>
          <p:nvPr>
            <p:ph type="dt" sz="quarter" idx="2"/>
          </p:nvPr>
        </p:nvSpPr>
        <p:spPr/>
        <p:txBody>
          <a:bodyPr/>
          <a:lstStyle>
            <a:lvl1pPr>
              <a:defRPr/>
            </a:lvl1pPr>
          </a:lstStyle>
          <a:p>
            <a:endParaRPr lang="en-US" altLang="en-US"/>
          </a:p>
        </p:txBody>
      </p:sp>
      <p:sp>
        <p:nvSpPr>
          <p:cNvPr id="18451" name="Rectangle 19"/>
          <p:cNvSpPr>
            <a:spLocks noGrp="1" noChangeArrowheads="1"/>
          </p:cNvSpPr>
          <p:nvPr>
            <p:ph type="ftr" sz="quarter" idx="3"/>
          </p:nvPr>
        </p:nvSpPr>
        <p:spPr>
          <a:xfrm>
            <a:off x="3352800" y="6248400"/>
            <a:ext cx="2895600" cy="457200"/>
          </a:xfrm>
        </p:spPr>
        <p:txBody>
          <a:bodyPr/>
          <a:lstStyle>
            <a:lvl1pPr>
              <a:defRPr/>
            </a:lvl1pPr>
          </a:lstStyle>
          <a:p>
            <a:endParaRPr lang="en-US" altLang="en-US"/>
          </a:p>
        </p:txBody>
      </p:sp>
      <p:sp>
        <p:nvSpPr>
          <p:cNvPr id="18452" name="Rectangle 20"/>
          <p:cNvSpPr>
            <a:spLocks noGrp="1" noChangeArrowheads="1"/>
          </p:cNvSpPr>
          <p:nvPr>
            <p:ph type="sldNum" sz="quarter" idx="4"/>
          </p:nvPr>
        </p:nvSpPr>
        <p:spPr/>
        <p:txBody>
          <a:bodyPr/>
          <a:lstStyle>
            <a:lvl1pPr>
              <a:defRPr/>
            </a:lvl1pPr>
          </a:lstStyle>
          <a:p>
            <a:fld id="{17DADE39-595D-4B0F-AA9F-4A173F2A814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984418B-B140-45B3-8054-684595D6E6F7}" type="slidenum">
              <a:rPr lang="en-US" altLang="en-US"/>
              <a:pPr/>
              <a:t>‹#›</a:t>
            </a:fld>
            <a:endParaRPr lang="en-US" altLang="en-US"/>
          </a:p>
        </p:txBody>
      </p:sp>
    </p:spTree>
    <p:extLst>
      <p:ext uri="{BB962C8B-B14F-4D97-AF65-F5344CB8AC3E}">
        <p14:creationId xmlns:p14="http://schemas.microsoft.com/office/powerpoint/2010/main" val="2370140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87EEC13-B9F3-4F51-B65C-1D1339208A01}" type="slidenum">
              <a:rPr lang="en-US" altLang="en-US"/>
              <a:pPr/>
              <a:t>‹#›</a:t>
            </a:fld>
            <a:endParaRPr lang="en-US" altLang="en-US"/>
          </a:p>
        </p:txBody>
      </p:sp>
    </p:spTree>
    <p:extLst>
      <p:ext uri="{BB962C8B-B14F-4D97-AF65-F5344CB8AC3E}">
        <p14:creationId xmlns:p14="http://schemas.microsoft.com/office/powerpoint/2010/main" val="1493326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914900" y="1981200"/>
            <a:ext cx="3695700" cy="4114800"/>
          </a:xfrm>
        </p:spPr>
        <p:txBody>
          <a:bodyPr/>
          <a:lstStyle/>
          <a:p>
            <a:endParaRPr lang="en-CA"/>
          </a:p>
        </p:txBody>
      </p:sp>
      <p:sp>
        <p:nvSpPr>
          <p:cNvPr id="5" name="Date Placeholder 4"/>
          <p:cNvSpPr>
            <a:spLocks noGrp="1"/>
          </p:cNvSpPr>
          <p:nvPr>
            <p:ph type="dt" sz="half" idx="10"/>
          </p:nvPr>
        </p:nvSpPr>
        <p:spPr>
          <a:xfrm>
            <a:off x="1066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CE797B07-C37C-468B-9EDB-F0B453E534F9}" type="slidenum">
              <a:rPr lang="en-US" altLang="en-US"/>
              <a:pPr/>
              <a:t>‹#›</a:t>
            </a:fld>
            <a:endParaRPr lang="en-US" altLang="en-US"/>
          </a:p>
        </p:txBody>
      </p:sp>
    </p:spTree>
    <p:extLst>
      <p:ext uri="{BB962C8B-B14F-4D97-AF65-F5344CB8AC3E}">
        <p14:creationId xmlns:p14="http://schemas.microsoft.com/office/powerpoint/2010/main" val="802517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10668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4290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705600" y="6248400"/>
            <a:ext cx="1905000" cy="457200"/>
          </a:xfrm>
        </p:spPr>
        <p:txBody>
          <a:bodyPr/>
          <a:lstStyle>
            <a:lvl1pPr>
              <a:defRPr/>
            </a:lvl1pPr>
          </a:lstStyle>
          <a:p>
            <a:fld id="{66A476DE-1CC7-4AB1-9AAC-1F2B55B38A17}" type="slidenum">
              <a:rPr lang="en-US" altLang="en-US"/>
              <a:pPr/>
              <a:t>‹#›</a:t>
            </a:fld>
            <a:endParaRPr lang="en-US" altLang="en-US"/>
          </a:p>
        </p:txBody>
      </p:sp>
    </p:spTree>
    <p:extLst>
      <p:ext uri="{BB962C8B-B14F-4D97-AF65-F5344CB8AC3E}">
        <p14:creationId xmlns:p14="http://schemas.microsoft.com/office/powerpoint/2010/main" val="3679562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1066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227A1526-A0A0-4434-9D0F-F22EE7FB7DF0}" type="slidenum">
              <a:rPr lang="en-US" altLang="en-US"/>
              <a:pPr/>
              <a:t>‹#›</a:t>
            </a:fld>
            <a:endParaRPr lang="en-US" altLang="en-US"/>
          </a:p>
        </p:txBody>
      </p:sp>
    </p:spTree>
    <p:extLst>
      <p:ext uri="{BB962C8B-B14F-4D97-AF65-F5344CB8AC3E}">
        <p14:creationId xmlns:p14="http://schemas.microsoft.com/office/powerpoint/2010/main" val="859964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Date Placeholder 2"/>
          <p:cNvSpPr>
            <a:spLocks noGrp="1"/>
          </p:cNvSpPr>
          <p:nvPr>
            <p:ph type="dt" sz="half" idx="10"/>
          </p:nvPr>
        </p:nvSpPr>
        <p:spPr>
          <a:xfrm>
            <a:off x="1066800" y="6248400"/>
            <a:ext cx="19050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8400"/>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705600" y="6248400"/>
            <a:ext cx="1905000" cy="457200"/>
          </a:xfrm>
        </p:spPr>
        <p:txBody>
          <a:bodyPr/>
          <a:lstStyle>
            <a:lvl1pPr>
              <a:defRPr/>
            </a:lvl1pPr>
          </a:lstStyle>
          <a:p>
            <a:fld id="{4964E6E5-D31B-482D-89E1-C458ED17115E}" type="slidenum">
              <a:rPr lang="en-US" altLang="en-US"/>
              <a:pPr/>
              <a:t>‹#›</a:t>
            </a:fld>
            <a:endParaRPr lang="en-US" altLang="en-US"/>
          </a:p>
        </p:txBody>
      </p:sp>
    </p:spTree>
    <p:extLst>
      <p:ext uri="{BB962C8B-B14F-4D97-AF65-F5344CB8AC3E}">
        <p14:creationId xmlns:p14="http://schemas.microsoft.com/office/powerpoint/2010/main" val="2306673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10668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10668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half" idx="3"/>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10668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4290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705600" y="6248400"/>
            <a:ext cx="1905000" cy="457200"/>
          </a:xfrm>
        </p:spPr>
        <p:txBody>
          <a:bodyPr/>
          <a:lstStyle>
            <a:lvl1pPr>
              <a:defRPr/>
            </a:lvl1pPr>
          </a:lstStyle>
          <a:p>
            <a:fld id="{21F27EEC-7D9F-48E8-B213-6898E96AA40F}" type="slidenum">
              <a:rPr lang="en-US" altLang="en-US"/>
              <a:pPr/>
              <a:t>‹#›</a:t>
            </a:fld>
            <a:endParaRPr lang="en-US" altLang="en-US"/>
          </a:p>
        </p:txBody>
      </p:sp>
    </p:spTree>
    <p:extLst>
      <p:ext uri="{BB962C8B-B14F-4D97-AF65-F5344CB8AC3E}">
        <p14:creationId xmlns:p14="http://schemas.microsoft.com/office/powerpoint/2010/main" val="377070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C85A5F2-6DE1-4980-A1A0-3973414E2648}" type="slidenum">
              <a:rPr lang="en-US" altLang="en-US"/>
              <a:pPr/>
              <a:t>‹#›</a:t>
            </a:fld>
            <a:endParaRPr lang="en-US" altLang="en-US"/>
          </a:p>
        </p:txBody>
      </p:sp>
    </p:spTree>
    <p:extLst>
      <p:ext uri="{BB962C8B-B14F-4D97-AF65-F5344CB8AC3E}">
        <p14:creationId xmlns:p14="http://schemas.microsoft.com/office/powerpoint/2010/main" val="76466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2E9A735-BBAF-41EB-AC98-BEAD7C16CB74}" type="slidenum">
              <a:rPr lang="en-US" altLang="en-US"/>
              <a:pPr/>
              <a:t>‹#›</a:t>
            </a:fld>
            <a:endParaRPr lang="en-US" altLang="en-US"/>
          </a:p>
        </p:txBody>
      </p:sp>
    </p:spTree>
    <p:extLst>
      <p:ext uri="{BB962C8B-B14F-4D97-AF65-F5344CB8AC3E}">
        <p14:creationId xmlns:p14="http://schemas.microsoft.com/office/powerpoint/2010/main" val="3006358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0D7B9BC-E191-4CAD-9AC9-66BC8581A0B1}" type="slidenum">
              <a:rPr lang="en-US" altLang="en-US"/>
              <a:pPr/>
              <a:t>‹#›</a:t>
            </a:fld>
            <a:endParaRPr lang="en-US" altLang="en-US"/>
          </a:p>
        </p:txBody>
      </p:sp>
    </p:spTree>
    <p:extLst>
      <p:ext uri="{BB962C8B-B14F-4D97-AF65-F5344CB8AC3E}">
        <p14:creationId xmlns:p14="http://schemas.microsoft.com/office/powerpoint/2010/main" val="3687517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719156C-BE23-4D9F-BA46-9AE577D17F7E}" type="slidenum">
              <a:rPr lang="en-US" altLang="en-US"/>
              <a:pPr/>
              <a:t>‹#›</a:t>
            </a:fld>
            <a:endParaRPr lang="en-US" altLang="en-US"/>
          </a:p>
        </p:txBody>
      </p:sp>
    </p:spTree>
    <p:extLst>
      <p:ext uri="{BB962C8B-B14F-4D97-AF65-F5344CB8AC3E}">
        <p14:creationId xmlns:p14="http://schemas.microsoft.com/office/powerpoint/2010/main" val="1231540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1CBDA15-D317-42AD-A2EC-BE46B0DB6596}" type="slidenum">
              <a:rPr lang="en-US" altLang="en-US"/>
              <a:pPr/>
              <a:t>‹#›</a:t>
            </a:fld>
            <a:endParaRPr lang="en-US" altLang="en-US"/>
          </a:p>
        </p:txBody>
      </p:sp>
    </p:spTree>
    <p:extLst>
      <p:ext uri="{BB962C8B-B14F-4D97-AF65-F5344CB8AC3E}">
        <p14:creationId xmlns:p14="http://schemas.microsoft.com/office/powerpoint/2010/main" val="1964819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A24661A-8C73-4ACE-A1C4-1086A5D90BE1}" type="slidenum">
              <a:rPr lang="en-US" altLang="en-US"/>
              <a:pPr/>
              <a:t>‹#›</a:t>
            </a:fld>
            <a:endParaRPr lang="en-US" altLang="en-US"/>
          </a:p>
        </p:txBody>
      </p:sp>
    </p:spTree>
    <p:extLst>
      <p:ext uri="{BB962C8B-B14F-4D97-AF65-F5344CB8AC3E}">
        <p14:creationId xmlns:p14="http://schemas.microsoft.com/office/powerpoint/2010/main" val="2470008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D10C02B-AF7D-4723-B625-CBABAFA0BD29}" type="slidenum">
              <a:rPr lang="en-US" altLang="en-US"/>
              <a:pPr/>
              <a:t>‹#›</a:t>
            </a:fld>
            <a:endParaRPr lang="en-US" altLang="en-US"/>
          </a:p>
        </p:txBody>
      </p:sp>
    </p:spTree>
    <p:extLst>
      <p:ext uri="{BB962C8B-B14F-4D97-AF65-F5344CB8AC3E}">
        <p14:creationId xmlns:p14="http://schemas.microsoft.com/office/powerpoint/2010/main" val="258598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2DB840A-AE8A-4DCB-8CDD-0A3DE0031976}" type="slidenum">
              <a:rPr lang="en-US" altLang="en-US"/>
              <a:pPr/>
              <a:t>‹#›</a:t>
            </a:fld>
            <a:endParaRPr lang="en-US" altLang="en-US"/>
          </a:p>
        </p:txBody>
      </p:sp>
    </p:spTree>
    <p:extLst>
      <p:ext uri="{BB962C8B-B14F-4D97-AF65-F5344CB8AC3E}">
        <p14:creationId xmlns:p14="http://schemas.microsoft.com/office/powerpoint/2010/main" val="314961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6350"/>
            <a:ext cx="9140825" cy="6851650"/>
            <a:chOff x="0" y="4"/>
            <a:chExt cx="5758" cy="4316"/>
          </a:xfrm>
        </p:grpSpPr>
        <p:sp>
          <p:nvSpPr>
            <p:cNvPr id="17411" name="Freeform 3"/>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7412" name="Freeform 4"/>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nvGrpSpPr>
            <p:cNvPr id="17413" name="Group 5"/>
            <p:cNvGrpSpPr>
              <a:grpSpLocks/>
            </p:cNvGrpSpPr>
            <p:nvPr userDrawn="1"/>
          </p:nvGrpSpPr>
          <p:grpSpPr bwMode="auto">
            <a:xfrm>
              <a:off x="0" y="4"/>
              <a:ext cx="5758" cy="4316"/>
              <a:chOff x="0" y="4"/>
              <a:chExt cx="5758" cy="4316"/>
            </a:xfrm>
          </p:grpSpPr>
          <p:sp>
            <p:nvSpPr>
              <p:cNvPr id="17414"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7415"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7416" name="Freeform 8"/>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7417"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7418"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7419"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7420" name="Freeform 12"/>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7421" name="Freeform 13"/>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7422"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sp>
        <p:nvSpPr>
          <p:cNvPr id="17423"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424"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425"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ltLang="en-US"/>
          </a:p>
        </p:txBody>
      </p:sp>
      <p:sp>
        <p:nvSpPr>
          <p:cNvPr id="17426"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ltLang="en-US"/>
          </a:p>
        </p:txBody>
      </p:sp>
      <p:sp>
        <p:nvSpPr>
          <p:cNvPr id="17427"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340ECF76-1E0E-4981-A988-9F406E9FA17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hyperlink" Target="http://www.google.ca/url?sa=i&amp;rct=j&amp;q=characters+in+classic+fiction&amp;source=images&amp;cd=&amp;cad=rja&amp;uact=8&amp;ved=0CAcQjRw&amp;url=http%3A%2F%2Fwww.independent.co.uk%2Farts-entertainment%2Fbooks%2Ffeatures%2Fbest-fictional-characters-from-sherlock-holmes-to-jane-eyre-as-chosen-by-100-literary-figures-9590110.html&amp;ei=3sn9VN6SFs_ZoATdyIGQCA&amp;bvm=bv.87611401,d.cGU&amp;psig=AFQjCNFRGhtun8LGUqFvfXFGzhPgffFXqg&amp;ust=1426004806976558" TargetMode="External"/><Relationship Id="rId12" Type="http://schemas.openxmlformats.org/officeDocument/2006/relationships/image" Target="../media/image8.jpeg"/><Relationship Id="rId2" Type="http://schemas.openxmlformats.org/officeDocument/2006/relationships/hyperlink" Target="robinwilliams.flv.AVI" TargetMode="Externa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hyperlink" Target="http://imgarcade.com/1/disney-fictional-characters/" TargetMode="External"/><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hyperlink" Target="killbillescape.AVI" TargetMode="External"/><Relationship Id="rId9" Type="http://schemas.openxmlformats.org/officeDocument/2006/relationships/hyperlink" Target="http://www.google.ca/url?sa=i&amp;rct=j&amp;q=characters+in++fiction&amp;source=images&amp;cd=&amp;cad=rja&amp;uact=8&amp;ved=&amp;url=http%3A%2F%2Fimgarcade.com%2F1%2Fscience-fiction-book-characters%2F&amp;ei=F8r9VNWGIc-MoQSC3YLICQ&amp;bvm=bv.87611401,d.cGU&amp;psig=AFQjCNFh6pWlVvcTC1ZsSCb9ZVzOG5rslw&amp;ust=142600488775787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Shawshank%20.av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3000" y="1295400"/>
            <a:ext cx="7086600" cy="1660525"/>
          </a:xfrm>
        </p:spPr>
        <p:txBody>
          <a:bodyPr/>
          <a:lstStyle/>
          <a:p>
            <a:r>
              <a:rPr lang="en-US" altLang="en-US" dirty="0" smtClean="0"/>
              <a:t>Studying Character </a:t>
            </a:r>
            <a:r>
              <a:rPr lang="en-US" altLang="en-US" dirty="0"/>
              <a:t>in </a:t>
            </a:r>
            <a:r>
              <a:rPr lang="en-US" altLang="en-US" dirty="0" smtClean="0"/>
              <a:t>Fictional Works</a:t>
            </a:r>
            <a:endParaRPr lang="en-US" altLang="en-US" dirty="0"/>
          </a:p>
        </p:txBody>
      </p:sp>
      <p:pic>
        <p:nvPicPr>
          <p:cNvPr id="2053" name="Picture 5" descr="D:\Users\Public\wsd\IEsystem\adennis\Content.IE5\01N8TOGE\education-book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2431" y="3657600"/>
            <a:ext cx="5257884" cy="19195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r>
              <a:rPr lang="en-US" altLang="en-US"/>
              <a:t>Character Behavior</a:t>
            </a:r>
          </a:p>
        </p:txBody>
      </p:sp>
      <p:sp>
        <p:nvSpPr>
          <p:cNvPr id="36867" name="Rectangle 3"/>
          <p:cNvSpPr>
            <a:spLocks noGrp="1" noChangeArrowheads="1"/>
          </p:cNvSpPr>
          <p:nvPr>
            <p:ph type="body" sz="half" idx="3"/>
          </p:nvPr>
        </p:nvSpPr>
        <p:spPr/>
        <p:txBody>
          <a:bodyPr/>
          <a:lstStyle/>
          <a:p>
            <a:r>
              <a:rPr lang="en-US" altLang="en-US" sz="2800"/>
              <a:t>Dynamic character</a:t>
            </a:r>
          </a:p>
          <a:p>
            <a:pPr lvl="1"/>
            <a:r>
              <a:rPr lang="en-US" altLang="en-US" sz="2400"/>
              <a:t>Undergoes some kind of change as a result of action in the plot;</a:t>
            </a:r>
          </a:p>
          <a:p>
            <a:pPr lvl="1"/>
            <a:r>
              <a:rPr lang="en-US" altLang="en-US" sz="2400"/>
              <a:t>Must be a substantive change rather than a mood change.</a:t>
            </a:r>
          </a:p>
        </p:txBody>
      </p:sp>
      <p:pic>
        <p:nvPicPr>
          <p:cNvPr id="36871" name="Picture 7" descr="200px-Frodo_Baggins"/>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52600" y="1776413"/>
            <a:ext cx="2590800" cy="1943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2" name="Picture 8" descr="frodo"/>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057400" y="4038600"/>
            <a:ext cx="1981200"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checkerboard(across)">
                                      <p:cBhvr>
                                        <p:cTn id="7" dur="500"/>
                                        <p:tgtEl>
                                          <p:spTgt spid="368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6872"/>
                                        </p:tgtEl>
                                        <p:attrNameLst>
                                          <p:attrName>style.visibility</p:attrName>
                                        </p:attrNameLst>
                                      </p:cBhvr>
                                      <p:to>
                                        <p:strVal val="visible"/>
                                      </p:to>
                                    </p:set>
                                    <p:animEffect transition="in" filter="checkerboard(across)">
                                      <p:cBhvr>
                                        <p:cTn id="12" dur="5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Change or No Change. . .</a:t>
            </a:r>
          </a:p>
        </p:txBody>
      </p:sp>
      <p:sp>
        <p:nvSpPr>
          <p:cNvPr id="38915" name="Rectangle 3"/>
          <p:cNvSpPr>
            <a:spLocks noGrp="1" noChangeArrowheads="1"/>
          </p:cNvSpPr>
          <p:nvPr>
            <p:ph type="body" idx="1"/>
          </p:nvPr>
        </p:nvSpPr>
        <p:spPr/>
        <p:txBody>
          <a:bodyPr/>
          <a:lstStyle/>
          <a:p>
            <a:r>
              <a:rPr lang="en-US" altLang="en-US"/>
              <a:t>A character must be </a:t>
            </a:r>
          </a:p>
          <a:p>
            <a:pPr lvl="1"/>
            <a:r>
              <a:rPr lang="en-US" altLang="en-US"/>
              <a:t>Motivated</a:t>
            </a:r>
          </a:p>
          <a:p>
            <a:pPr lvl="2"/>
            <a:r>
              <a:rPr lang="en-US" altLang="en-US"/>
              <a:t>Reader is offered reasons for how the characters behave, what they say, and what decisions they make;</a:t>
            </a:r>
          </a:p>
          <a:p>
            <a:pPr lvl="1"/>
            <a:r>
              <a:rPr lang="en-US" altLang="en-US"/>
              <a:t>Plausible</a:t>
            </a:r>
          </a:p>
          <a:p>
            <a:pPr lvl="2"/>
            <a:r>
              <a:rPr lang="en-US" altLang="en-US"/>
              <a:t>Action by a character that seems reasonable, given the motivations presented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Characterization</a:t>
            </a:r>
          </a:p>
        </p:txBody>
      </p:sp>
      <p:sp>
        <p:nvSpPr>
          <p:cNvPr id="39939" name="Rectangle 3"/>
          <p:cNvSpPr>
            <a:spLocks noGrp="1" noChangeArrowheads="1"/>
          </p:cNvSpPr>
          <p:nvPr>
            <p:ph type="body" idx="1"/>
          </p:nvPr>
        </p:nvSpPr>
        <p:spPr/>
        <p:txBody>
          <a:bodyPr/>
          <a:lstStyle/>
          <a:p>
            <a:r>
              <a:rPr lang="en-US" altLang="en-US"/>
              <a:t>The method used by a writer to develop a character</a:t>
            </a:r>
          </a:p>
          <a:p>
            <a:pPr lvl="1"/>
            <a:r>
              <a:rPr lang="en-US" altLang="en-US"/>
              <a:t>Show the character’s appearance</a:t>
            </a:r>
          </a:p>
          <a:p>
            <a:pPr lvl="1"/>
            <a:r>
              <a:rPr lang="en-US" altLang="en-US"/>
              <a:t>Display the character’s actions</a:t>
            </a:r>
          </a:p>
          <a:p>
            <a:pPr lvl="1"/>
            <a:r>
              <a:rPr lang="en-US" altLang="en-US"/>
              <a:t>Reveal the character’s thoughts</a:t>
            </a:r>
          </a:p>
          <a:p>
            <a:pPr lvl="1"/>
            <a:r>
              <a:rPr lang="en-US" altLang="en-US"/>
              <a:t>Let the character speak</a:t>
            </a:r>
          </a:p>
          <a:p>
            <a:pPr lvl="1"/>
            <a:r>
              <a:rPr lang="en-US" altLang="en-US"/>
              <a:t>Get the reactions of others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 calcmode="lin" valueType="num">
                                      <p:cBhvr additive="base">
                                        <p:cTn id="7"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 calcmode="lin" valueType="num">
                                      <p:cBhvr additive="base">
                                        <p:cTn id="13"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anim calcmode="lin" valueType="num">
                                      <p:cBhvr additive="base">
                                        <p:cTn id="19"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9939">
                                            <p:txEl>
                                              <p:pRg st="4" end="4"/>
                                            </p:txEl>
                                          </p:spTgt>
                                        </p:tgtEl>
                                        <p:attrNameLst>
                                          <p:attrName>style.visibility</p:attrName>
                                        </p:attrNameLst>
                                      </p:cBhvr>
                                      <p:to>
                                        <p:strVal val="visible"/>
                                      </p:to>
                                    </p:set>
                                    <p:anim calcmode="lin" valueType="num">
                                      <p:cBhvr additive="base">
                                        <p:cTn id="25"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9939">
                                            <p:txEl>
                                              <p:pRg st="5" end="5"/>
                                            </p:txEl>
                                          </p:spTgt>
                                        </p:tgtEl>
                                        <p:attrNameLst>
                                          <p:attrName>style.visibility</p:attrName>
                                        </p:attrNameLst>
                                      </p:cBhvr>
                                      <p:to>
                                        <p:strVal val="visible"/>
                                      </p:to>
                                    </p:set>
                                    <p:anim calcmode="lin" valueType="num">
                                      <p:cBhvr additive="base">
                                        <p:cTn id="31" dur="500" fill="hold"/>
                                        <p:tgtEl>
                                          <p:spTgt spid="3993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9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Character Analysis</a:t>
            </a:r>
          </a:p>
        </p:txBody>
      </p:sp>
      <p:sp>
        <p:nvSpPr>
          <p:cNvPr id="40963" name="Rectangle 3"/>
          <p:cNvSpPr>
            <a:spLocks noGrp="1" noChangeArrowheads="1"/>
          </p:cNvSpPr>
          <p:nvPr>
            <p:ph type="body" idx="1"/>
          </p:nvPr>
        </p:nvSpPr>
        <p:spPr/>
        <p:txBody>
          <a:bodyPr/>
          <a:lstStyle/>
          <a:p>
            <a:pPr>
              <a:lnSpc>
                <a:spcPct val="90000"/>
              </a:lnSpc>
              <a:buFontTx/>
              <a:buNone/>
            </a:pPr>
            <a:r>
              <a:rPr lang="en-US" altLang="en-US" b="1"/>
              <a:t>  Physical. </a:t>
            </a:r>
            <a:r>
              <a:rPr lang="en-US" altLang="en-US"/>
              <a:t>What does the character look like? How do the character’s physical attributes play a role in the story? How does the character feel about his or her physical attributes? How does the character change physically during the story? How do these changes affect the character’s experience?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Character Analysis</a:t>
            </a:r>
          </a:p>
        </p:txBody>
      </p:sp>
      <p:sp>
        <p:nvSpPr>
          <p:cNvPr id="41987" name="Rectangle 3"/>
          <p:cNvSpPr>
            <a:spLocks noGrp="1" noChangeArrowheads="1"/>
          </p:cNvSpPr>
          <p:nvPr>
            <p:ph type="body" idx="1"/>
          </p:nvPr>
        </p:nvSpPr>
        <p:spPr/>
        <p:txBody>
          <a:bodyPr/>
          <a:lstStyle/>
          <a:p>
            <a:r>
              <a:rPr lang="en-US" altLang="en-US" b="1"/>
              <a:t>Intellectual.</a:t>
            </a:r>
            <a:r>
              <a:rPr lang="en-US" altLang="en-US"/>
              <a:t> How would you describe this character’s intelligence? What does this character know? How does this character’s intellect compare to others in the story? Is this character smart enough to thrive in the world in which he or she lives? What does this character learn as the story develops?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Character Analysis</a:t>
            </a:r>
          </a:p>
        </p:txBody>
      </p:sp>
      <p:sp>
        <p:nvSpPr>
          <p:cNvPr id="43011" name="Rectangle 3"/>
          <p:cNvSpPr>
            <a:spLocks noGrp="1" noChangeArrowheads="1"/>
          </p:cNvSpPr>
          <p:nvPr>
            <p:ph type="body" idx="1"/>
          </p:nvPr>
        </p:nvSpPr>
        <p:spPr/>
        <p:txBody>
          <a:bodyPr/>
          <a:lstStyle/>
          <a:p>
            <a:r>
              <a:rPr lang="en-US" altLang="en-US" b="1"/>
              <a:t>Emotional.</a:t>
            </a:r>
            <a:r>
              <a:rPr lang="en-US" altLang="en-US"/>
              <a:t> How does this character feel most of the time? How do his or her feelings change throughout the story? How does this character feel about himself or herself? When faced with challenges in the story, what emotions come up for this character?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Character Analysis</a:t>
            </a:r>
          </a:p>
        </p:txBody>
      </p:sp>
      <p:sp>
        <p:nvSpPr>
          <p:cNvPr id="45059" name="Rectangle 3"/>
          <p:cNvSpPr>
            <a:spLocks noGrp="1" noChangeArrowheads="1"/>
          </p:cNvSpPr>
          <p:nvPr>
            <p:ph type="body" idx="1"/>
          </p:nvPr>
        </p:nvSpPr>
        <p:spPr/>
        <p:txBody>
          <a:bodyPr/>
          <a:lstStyle/>
          <a:p>
            <a:r>
              <a:rPr lang="en-US" altLang="en-US" b="1"/>
              <a:t>Social. </a:t>
            </a:r>
            <a:r>
              <a:rPr lang="en-US" altLang="en-US"/>
              <a:t>How does this character get along with other characters in the story? Who does this character choose for friends and why does this character choose them? Where does this character stand in the social order? How does this character’s social standing affect events in the story?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Character Analysis</a:t>
            </a:r>
          </a:p>
        </p:txBody>
      </p:sp>
      <p:sp>
        <p:nvSpPr>
          <p:cNvPr id="44035" name="Rectangle 3"/>
          <p:cNvSpPr>
            <a:spLocks noGrp="1" noChangeArrowheads="1"/>
          </p:cNvSpPr>
          <p:nvPr>
            <p:ph type="body" idx="1"/>
          </p:nvPr>
        </p:nvSpPr>
        <p:spPr/>
        <p:txBody>
          <a:bodyPr/>
          <a:lstStyle/>
          <a:p>
            <a:r>
              <a:rPr lang="en-US" altLang="en-US" b="1"/>
              <a:t>Philosophical.</a:t>
            </a:r>
            <a:r>
              <a:rPr lang="en-US" altLang="en-US"/>
              <a:t> What does this character believe about the way life is? What are these beliefs based on? How do these beliefs affect the choices this character makes? How do those beliefs change throughout the story? Do others in the story share these beliefs?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Final Thoughts</a:t>
            </a:r>
            <a:endParaRPr lang="en-CA" dirty="0"/>
          </a:p>
        </p:txBody>
      </p:sp>
      <p:sp>
        <p:nvSpPr>
          <p:cNvPr id="3" name="Content Placeholder 2"/>
          <p:cNvSpPr>
            <a:spLocks noGrp="1"/>
          </p:cNvSpPr>
          <p:nvPr>
            <p:ph idx="1"/>
          </p:nvPr>
        </p:nvSpPr>
        <p:spPr/>
        <p:txBody>
          <a:bodyPr/>
          <a:lstStyle/>
          <a:p>
            <a:r>
              <a:rPr lang="en-CA" dirty="0" smtClean="0"/>
              <a:t>Weaknesses in a character, like vices, imperfections or flaws, make him or her appear more human-like, causing the audience to identify him/her self with that specific character.</a:t>
            </a:r>
          </a:p>
          <a:p>
            <a:r>
              <a:rPr lang="en-CA" dirty="0" smtClean="0"/>
              <a:t>This is a good characterization for a character in most fiction and non-fiction stories.</a:t>
            </a:r>
            <a:endParaRPr lang="en-CA" dirty="0"/>
          </a:p>
        </p:txBody>
      </p:sp>
    </p:spTree>
    <p:extLst>
      <p:ext uri="{BB962C8B-B14F-4D97-AF65-F5344CB8AC3E}">
        <p14:creationId xmlns:p14="http://schemas.microsoft.com/office/powerpoint/2010/main" val="1118035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Task</a:t>
            </a:r>
            <a:endParaRPr lang="en-CA" dirty="0"/>
          </a:p>
        </p:txBody>
      </p:sp>
      <p:sp>
        <p:nvSpPr>
          <p:cNvPr id="3" name="Content Placeholder 2"/>
          <p:cNvSpPr>
            <a:spLocks noGrp="1"/>
          </p:cNvSpPr>
          <p:nvPr>
            <p:ph idx="1"/>
          </p:nvPr>
        </p:nvSpPr>
        <p:spPr/>
        <p:txBody>
          <a:bodyPr/>
          <a:lstStyle/>
          <a:p>
            <a:r>
              <a:rPr lang="en-CA" dirty="0" smtClean="0"/>
              <a:t>Take a look at one of the characters in your novel.</a:t>
            </a:r>
          </a:p>
          <a:p>
            <a:r>
              <a:rPr lang="en-CA" dirty="0" smtClean="0"/>
              <a:t>Analyse them using some of the focus points that were covered in this presentation.</a:t>
            </a:r>
          </a:p>
          <a:p>
            <a:r>
              <a:rPr lang="en-CA" dirty="0" smtClean="0"/>
              <a:t>Share your findings with a partner at your table.</a:t>
            </a:r>
            <a:endParaRPr lang="en-CA" dirty="0"/>
          </a:p>
        </p:txBody>
      </p:sp>
    </p:spTree>
    <p:extLst>
      <p:ext uri="{BB962C8B-B14F-4D97-AF65-F5344CB8AC3E}">
        <p14:creationId xmlns:p14="http://schemas.microsoft.com/office/powerpoint/2010/main" val="1433174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Definition</a:t>
            </a:r>
          </a:p>
        </p:txBody>
      </p:sp>
      <p:sp>
        <p:nvSpPr>
          <p:cNvPr id="19459" name="Rectangle 3"/>
          <p:cNvSpPr>
            <a:spLocks noGrp="1" noChangeArrowheads="1"/>
          </p:cNvSpPr>
          <p:nvPr>
            <p:ph type="body" sz="half" idx="1"/>
          </p:nvPr>
        </p:nvSpPr>
        <p:spPr/>
        <p:txBody>
          <a:bodyPr/>
          <a:lstStyle/>
          <a:p>
            <a:r>
              <a:rPr lang="en-US" altLang="en-US" sz="2800" u="sng"/>
              <a:t>Characters</a:t>
            </a:r>
            <a:r>
              <a:rPr lang="en-US" altLang="en-US" sz="2800"/>
              <a:t>: the people in the story</a:t>
            </a:r>
          </a:p>
          <a:p>
            <a:r>
              <a:rPr lang="en-US" altLang="en-US" sz="2800" u="sng"/>
              <a:t>Characterization</a:t>
            </a:r>
            <a:r>
              <a:rPr lang="en-US" altLang="en-US" sz="2800"/>
              <a:t>: the process by which the writer makes the character seem real to the reader</a:t>
            </a:r>
          </a:p>
        </p:txBody>
      </p:sp>
      <p:pic>
        <p:nvPicPr>
          <p:cNvPr id="19467" name="Picture 11" descr="Gandalf%2012_jpg"/>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848350" y="762000"/>
            <a:ext cx="2568575" cy="5086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dissolve">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9467"/>
                                        </p:tgtEl>
                                        <p:attrNameLst>
                                          <p:attrName>style.visibility</p:attrName>
                                        </p:attrNameLst>
                                      </p:cBhvr>
                                      <p:to>
                                        <p:strVal val="visible"/>
                                      </p:to>
                                    </p:set>
                                    <p:animEffect transition="in" filter="dissolve">
                                      <p:cBhvr>
                                        <p:cTn id="17" dur="500"/>
                                        <p:tgtEl>
                                          <p:spTgt spid="19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4" name="Picture 6" descr="robin williams">
            <a:hlinkClick r:id="rId2" action="ppaction://hlinkfile"/>
          </p:cNvPr>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762000" y="4585987"/>
            <a:ext cx="2438400" cy="131064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5" name="Picture 7" descr="killbill">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009900"/>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8137" name="Picture 9" descr="http://i.huffpost.com/gen/284205/thumbs/s-FICTIONAL-CHARACTERS-LITERATURE-lar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57200"/>
            <a:ext cx="247650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48139" name="Picture 11" descr="http://www.independent.co.uk/incoming/article9272958.ece/alternates/w620/jane-eyre-2011.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1559" y="304800"/>
            <a:ext cx="3175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48141" name="Picture 13" descr="http://t3.gstatic.com/images?q=tbn:ANd9GcRHESOX3EKbKa7FdO4QXgl1SLviteUH8nlwJhMEiOk7_Uyxa_toZA">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2468149"/>
            <a:ext cx="2823883" cy="1684917"/>
          </a:xfrm>
          <a:prstGeom prst="rect">
            <a:avLst/>
          </a:prstGeom>
          <a:noFill/>
          <a:extLst>
            <a:ext uri="{909E8E84-426E-40DD-AFC4-6F175D3DCCD1}">
              <a14:hiddenFill xmlns:a14="http://schemas.microsoft.com/office/drawing/2010/main">
                <a:solidFill>
                  <a:srgbClr val="FFFFFF"/>
                </a:solidFill>
              </a14:hiddenFill>
            </a:ext>
          </a:extLst>
        </p:spPr>
      </p:pic>
      <p:pic>
        <p:nvPicPr>
          <p:cNvPr id="48143" name="Picture 15" descr="http://images.sodahead.com/polls/000827463/polls_Disney_Peter_Pan_135869_2005_899367_poll_xlarge.jpe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23359" y="4330352"/>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a:r>
              <a:rPr lang="en-US" altLang="en-US" sz="4000" dirty="0"/>
              <a:t>Character Types: </a:t>
            </a:r>
            <a:br>
              <a:rPr lang="en-US" altLang="en-US" sz="4000" dirty="0"/>
            </a:br>
            <a:r>
              <a:rPr lang="en-US" altLang="en-US" sz="4000" dirty="0"/>
              <a:t>Flat and Round </a:t>
            </a:r>
          </a:p>
        </p:txBody>
      </p:sp>
      <p:sp>
        <p:nvSpPr>
          <p:cNvPr id="22531" name="Rectangle 3"/>
          <p:cNvSpPr>
            <a:spLocks noGrp="1" noChangeArrowheads="1"/>
          </p:cNvSpPr>
          <p:nvPr>
            <p:ph type="body" sz="half" idx="1"/>
          </p:nvPr>
        </p:nvSpPr>
        <p:spPr>
          <a:xfrm>
            <a:off x="457200" y="1981200"/>
            <a:ext cx="4572000" cy="4114800"/>
          </a:xfrm>
        </p:spPr>
        <p:txBody>
          <a:bodyPr/>
          <a:lstStyle/>
          <a:p>
            <a:pPr>
              <a:lnSpc>
                <a:spcPct val="90000"/>
              </a:lnSpc>
            </a:pPr>
            <a:r>
              <a:rPr lang="en-US" altLang="en-US" sz="2400" dirty="0"/>
              <a:t>Flat character</a:t>
            </a:r>
          </a:p>
          <a:p>
            <a:pPr lvl="1">
              <a:lnSpc>
                <a:spcPct val="90000"/>
              </a:lnSpc>
            </a:pPr>
            <a:r>
              <a:rPr lang="en-US" altLang="en-US" sz="2000" dirty="0"/>
              <a:t>Embodies 1 or 2 qualities, easily summarized;</a:t>
            </a:r>
          </a:p>
          <a:p>
            <a:pPr lvl="1">
              <a:lnSpc>
                <a:spcPct val="90000"/>
              </a:lnSpc>
            </a:pPr>
            <a:r>
              <a:rPr lang="en-US" altLang="en-US" sz="2000" dirty="0"/>
              <a:t>Not psychologically complex and thus easily accessible to the reader;</a:t>
            </a:r>
          </a:p>
          <a:p>
            <a:pPr lvl="1">
              <a:lnSpc>
                <a:spcPct val="90000"/>
              </a:lnSpc>
            </a:pPr>
            <a:r>
              <a:rPr lang="en-US" altLang="en-US" sz="2000" dirty="0"/>
              <a:t>Can be stock </a:t>
            </a:r>
            <a:r>
              <a:rPr lang="en-US" altLang="en-US" sz="2000" dirty="0" smtClean="0"/>
              <a:t>(based on a literary stereotype)</a:t>
            </a:r>
            <a:endParaRPr lang="en-US" altLang="en-US" sz="2000" dirty="0"/>
          </a:p>
          <a:p>
            <a:pPr lvl="2">
              <a:lnSpc>
                <a:spcPct val="90000"/>
              </a:lnSpc>
            </a:pPr>
            <a:r>
              <a:rPr lang="en-US" altLang="en-US" sz="2000" dirty="0"/>
              <a:t>a character who possesses the expected traits of a group rather than being an individual</a:t>
            </a:r>
          </a:p>
        </p:txBody>
      </p:sp>
      <p:pic>
        <p:nvPicPr>
          <p:cNvPr id="22534" name="Picture 6" descr="dumbblonde"/>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854700" y="2057400"/>
            <a:ext cx="1816100" cy="182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5" name="Picture 7" descr="teache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334000" y="4333875"/>
            <a:ext cx="2857500" cy="15430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Character Types:</a:t>
            </a:r>
            <a:br>
              <a:rPr lang="en-US" altLang="en-US"/>
            </a:br>
            <a:r>
              <a:rPr lang="en-US" altLang="en-US"/>
              <a:t>Flat and Round </a:t>
            </a:r>
          </a:p>
        </p:txBody>
      </p:sp>
      <p:sp>
        <p:nvSpPr>
          <p:cNvPr id="24579" name="Rectangle 3"/>
          <p:cNvSpPr>
            <a:spLocks noGrp="1" noChangeArrowheads="1"/>
          </p:cNvSpPr>
          <p:nvPr>
            <p:ph type="body" sz="half" idx="1"/>
          </p:nvPr>
        </p:nvSpPr>
        <p:spPr/>
        <p:txBody>
          <a:bodyPr/>
          <a:lstStyle/>
          <a:p>
            <a:pPr>
              <a:lnSpc>
                <a:spcPct val="90000"/>
              </a:lnSpc>
            </a:pPr>
            <a:r>
              <a:rPr lang="en-US" altLang="en-US" sz="2800"/>
              <a:t>Round characters--	</a:t>
            </a:r>
          </a:p>
          <a:p>
            <a:pPr lvl="1">
              <a:lnSpc>
                <a:spcPct val="90000"/>
              </a:lnSpc>
            </a:pPr>
            <a:r>
              <a:rPr lang="en-US" altLang="en-US" sz="2400"/>
              <a:t>Complex and multi-dimensional</a:t>
            </a:r>
          </a:p>
          <a:p>
            <a:pPr lvl="1">
              <a:lnSpc>
                <a:spcPct val="90000"/>
              </a:lnSpc>
            </a:pPr>
            <a:r>
              <a:rPr lang="en-US" altLang="en-US" sz="2400"/>
              <a:t>Inconsistent and unpredictable</a:t>
            </a:r>
          </a:p>
          <a:p>
            <a:pPr lvl="1">
              <a:lnSpc>
                <a:spcPct val="90000"/>
              </a:lnSpc>
            </a:pPr>
            <a:r>
              <a:rPr lang="en-US" altLang="en-US" sz="2400"/>
              <a:t>Hard to summarize and understand</a:t>
            </a:r>
          </a:p>
          <a:p>
            <a:pPr lvl="1">
              <a:lnSpc>
                <a:spcPct val="90000"/>
              </a:lnSpc>
            </a:pPr>
            <a:r>
              <a:rPr lang="en-US" altLang="en-US" sz="2400"/>
              <a:t>Display internal conflicts found in real people</a:t>
            </a:r>
          </a:p>
          <a:p>
            <a:pPr lvl="1">
              <a:lnSpc>
                <a:spcPct val="90000"/>
              </a:lnSpc>
            </a:pPr>
            <a:endParaRPr lang="en-US" altLang="en-US" sz="2400"/>
          </a:p>
        </p:txBody>
      </p:sp>
      <p:pic>
        <p:nvPicPr>
          <p:cNvPr id="24581" name="Picture 5" descr="hamlet"/>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38800" y="1981200"/>
            <a:ext cx="2851150" cy="41371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p:txBody>
          <a:bodyPr/>
          <a:lstStyle/>
          <a:p>
            <a:endParaRPr lang="en-US" altLang="en-US"/>
          </a:p>
        </p:txBody>
      </p:sp>
      <p:pic>
        <p:nvPicPr>
          <p:cNvPr id="52230" name="Picture 6" descr="robbins_and_freeman">
            <a:hlinkClick r:id="rId2" action="ppaction://hlinkfile"/>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708400" y="2908300"/>
            <a:ext cx="2260600" cy="22606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1" name="Text Box 7"/>
          <p:cNvSpPr txBox="1">
            <a:spLocks noChangeArrowheads="1"/>
          </p:cNvSpPr>
          <p:nvPr/>
        </p:nvSpPr>
        <p:spPr bwMode="auto">
          <a:xfrm>
            <a:off x="3200400" y="5715000"/>
            <a:ext cx="2971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i="1"/>
              <a:t>The Shawshank Redemption, </a:t>
            </a:r>
            <a:r>
              <a:rPr lang="en-US" altLang="en-US"/>
              <a:t>Tim Robbins and Morgan Freeman</a:t>
            </a:r>
            <a:endParaRPr lang="en-US" altLang="en-US" i="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Character Presentation</a:t>
            </a:r>
          </a:p>
        </p:txBody>
      </p:sp>
      <p:sp>
        <p:nvSpPr>
          <p:cNvPr id="27651" name="Rectangle 3"/>
          <p:cNvSpPr>
            <a:spLocks noGrp="1" noChangeArrowheads="1"/>
          </p:cNvSpPr>
          <p:nvPr>
            <p:ph type="body" idx="1"/>
          </p:nvPr>
        </p:nvSpPr>
        <p:spPr/>
        <p:txBody>
          <a:bodyPr/>
          <a:lstStyle/>
          <a:p>
            <a:r>
              <a:rPr lang="en-US" altLang="en-US"/>
              <a:t>Direct (telling)</a:t>
            </a:r>
          </a:p>
          <a:p>
            <a:pPr lvl="1"/>
            <a:r>
              <a:rPr lang="en-US" altLang="en-US"/>
              <a:t>The writer tells what kind of person the character is.</a:t>
            </a:r>
          </a:p>
          <a:p>
            <a:r>
              <a:rPr lang="en-US" altLang="en-US"/>
              <a:t>Indirect (showing)</a:t>
            </a:r>
          </a:p>
          <a:p>
            <a:pPr lvl="1"/>
            <a:r>
              <a:rPr lang="en-US" altLang="en-US"/>
              <a:t>The writer presents the character in action and allows the reader to infer what kind of person the character is.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mean boy"/>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057400" y="0"/>
            <a:ext cx="5053013"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a:r>
              <a:rPr lang="en-US" altLang="en-US"/>
              <a:t>Character Behavior—Do They Change or Not?</a:t>
            </a:r>
          </a:p>
        </p:txBody>
      </p:sp>
      <p:sp>
        <p:nvSpPr>
          <p:cNvPr id="33795" name="Rectangle 3"/>
          <p:cNvSpPr>
            <a:spLocks noGrp="1" noChangeArrowheads="1"/>
          </p:cNvSpPr>
          <p:nvPr>
            <p:ph type="body" sz="half" idx="1"/>
          </p:nvPr>
        </p:nvSpPr>
        <p:spPr/>
        <p:txBody>
          <a:bodyPr/>
          <a:lstStyle/>
          <a:p>
            <a:r>
              <a:rPr lang="en-US" altLang="en-US" sz="2800"/>
              <a:t>Static character</a:t>
            </a:r>
          </a:p>
          <a:p>
            <a:pPr lvl="1"/>
            <a:r>
              <a:rPr lang="en-US" altLang="en-US" sz="2400"/>
              <a:t>Doesn’t change as a result of what happens to him in the story;</a:t>
            </a:r>
          </a:p>
          <a:p>
            <a:pPr lvl="1"/>
            <a:r>
              <a:rPr lang="en-US" altLang="en-US" sz="2400"/>
              <a:t>The reader’s knowledge of him does not grow.</a:t>
            </a:r>
          </a:p>
        </p:txBody>
      </p:sp>
      <p:pic>
        <p:nvPicPr>
          <p:cNvPr id="33799" name="Picture 7" descr="ForrestGump7Small"/>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624513" y="1887538"/>
            <a:ext cx="2757487" cy="1846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800" name="Picture 8" descr="forrest"/>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010400" y="3962400"/>
            <a:ext cx="1592078" cy="22476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801" name="Picture 9" descr="forrest-gu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962400"/>
            <a:ext cx="1540979" cy="2324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checkerboard(across)">
                                      <p:cBhvr>
                                        <p:cTn id="7" dur="1000"/>
                                        <p:tgtEl>
                                          <p:spTgt spid="337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3800"/>
                                        </p:tgtEl>
                                        <p:attrNameLst>
                                          <p:attrName>style.visibility</p:attrName>
                                        </p:attrNameLst>
                                      </p:cBhvr>
                                      <p:to>
                                        <p:strVal val="visible"/>
                                      </p:to>
                                    </p:set>
                                    <p:animEffect transition="in" filter="checkerboard(across)">
                                      <p:cBhvr>
                                        <p:cTn id="12" dur="1000"/>
                                        <p:tgtEl>
                                          <p:spTgt spid="338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3801"/>
                                        </p:tgtEl>
                                        <p:attrNameLst>
                                          <p:attrName>style.visibility</p:attrName>
                                        </p:attrNameLst>
                                      </p:cBhvr>
                                      <p:to>
                                        <p:strVal val="visible"/>
                                      </p:to>
                                    </p:set>
                                    <p:animEffect transition="in" filter="checkerboard(across)">
                                      <p:cBhvr>
                                        <p:cTn id="17" dur="1000"/>
                                        <p:tgtEl>
                                          <p:spTgt spid="33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Shimmer</Template>
  <TotalTime>361</TotalTime>
  <Words>630</Words>
  <Application>Microsoft Office PowerPoint</Application>
  <PresentationFormat>On-screen Show (4:3)</PresentationFormat>
  <Paragraphs>60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Tahoma</vt:lpstr>
      <vt:lpstr>Times New Roman</vt:lpstr>
      <vt:lpstr>Wingdings</vt:lpstr>
      <vt:lpstr>Shimmer</vt:lpstr>
      <vt:lpstr>Studying Character in Fictional Works</vt:lpstr>
      <vt:lpstr>Definition</vt:lpstr>
      <vt:lpstr>PowerPoint Presentation</vt:lpstr>
      <vt:lpstr>Character Types:  Flat and Round </vt:lpstr>
      <vt:lpstr>Character Types: Flat and Round </vt:lpstr>
      <vt:lpstr>PowerPoint Presentation</vt:lpstr>
      <vt:lpstr>Character Presentation</vt:lpstr>
      <vt:lpstr>PowerPoint Presentation</vt:lpstr>
      <vt:lpstr>Character Behavior—Do They Change or Not?</vt:lpstr>
      <vt:lpstr>Character Behavior</vt:lpstr>
      <vt:lpstr>Change or No Change. . .</vt:lpstr>
      <vt:lpstr>Characterization</vt:lpstr>
      <vt:lpstr>Character Analysis</vt:lpstr>
      <vt:lpstr>Character Analysis</vt:lpstr>
      <vt:lpstr>Character Analysis</vt:lpstr>
      <vt:lpstr>Character Analysis</vt:lpstr>
      <vt:lpstr>Character Analysis</vt:lpstr>
      <vt:lpstr>Final Thoughts</vt:lpstr>
      <vt:lpstr>Task</vt:lpstr>
    </vt:vector>
  </TitlesOfParts>
  <Company>ECISD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 in Fiction</dc:title>
  <dc:creator>ECISD</dc:creator>
  <cp:lastModifiedBy>Winnipeg School Division</cp:lastModifiedBy>
  <cp:revision>20</cp:revision>
  <dcterms:created xsi:type="dcterms:W3CDTF">2006-08-24T02:02:06Z</dcterms:created>
  <dcterms:modified xsi:type="dcterms:W3CDTF">2015-03-09T17:52:26Z</dcterms:modified>
</cp:coreProperties>
</file>